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42" r:id="rId1"/>
  </p:sldMasterIdLst>
  <p:notesMasterIdLst>
    <p:notesMasterId r:id="rId14"/>
  </p:notesMasterIdLst>
  <p:handoutMasterIdLst>
    <p:handoutMasterId r:id="rId15"/>
  </p:handoutMasterIdLst>
  <p:sldIdLst>
    <p:sldId id="256" r:id="rId2"/>
    <p:sldId id="345" r:id="rId3"/>
    <p:sldId id="393" r:id="rId4"/>
    <p:sldId id="374" r:id="rId5"/>
    <p:sldId id="394" r:id="rId6"/>
    <p:sldId id="392" r:id="rId7"/>
    <p:sldId id="395" r:id="rId8"/>
    <p:sldId id="340" r:id="rId9"/>
    <p:sldId id="347" r:id="rId10"/>
    <p:sldId id="391" r:id="rId11"/>
    <p:sldId id="310" r:id="rId12"/>
    <p:sldId id="365" r:id="rId13"/>
  </p:sldIdLst>
  <p:sldSz cx="9144000" cy="6858000" type="letter"/>
  <p:notesSz cx="7023100" cy="93091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a:srgbClr val="FFFF66"/>
    <a:srgbClr val="CCFF99"/>
    <a:srgbClr val="4040C0"/>
    <a:srgbClr val="66FF33"/>
    <a:srgbClr val="333399"/>
    <a:srgbClr val="CCECFF"/>
    <a:srgbClr val="FF9966"/>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09" autoAdjust="0"/>
    <p:restoredTop sz="94884" autoAdjust="0"/>
  </p:normalViewPr>
  <p:slideViewPr>
    <p:cSldViewPr snapToGrid="0">
      <p:cViewPr varScale="1">
        <p:scale>
          <a:sx n="125" d="100"/>
          <a:sy n="125" d="100"/>
        </p:scale>
        <p:origin x="88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main1\Departments\Finance\FY%202017%20Budget\Workbook-%20FY%202017%20PROPOSED.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dirty="0"/>
              <a:t>GENERAL FUND REVENUE SOURCES</a:t>
            </a:r>
          </a:p>
        </c:rich>
      </c:tx>
      <c:layout>
        <c:manualLayout>
          <c:xMode val="edge"/>
          <c:yMode val="edge"/>
          <c:x val="0.35800181968979256"/>
          <c:y val="8.4536116217393112E-2"/>
        </c:manualLayout>
      </c:layout>
      <c:overlay val="0"/>
    </c:title>
    <c:autoTitleDeleted val="0"/>
    <c:plotArea>
      <c:layout>
        <c:manualLayout>
          <c:layoutTarget val="inner"/>
          <c:xMode val="edge"/>
          <c:yMode val="edge"/>
          <c:x val="0.22007061171892969"/>
          <c:y val="0.24536082474227044"/>
          <c:w val="0.55809907131921765"/>
          <c:h val="0.6536082474227618"/>
        </c:manualLayout>
      </c:layout>
      <c:pieChart>
        <c:varyColors val="1"/>
        <c:dLbls>
          <c:showLegendKey val="0"/>
          <c:showVal val="0"/>
          <c:showCatName val="1"/>
          <c:showSerName val="0"/>
          <c:showPercent val="1"/>
          <c:showBubbleSize val="0"/>
          <c:showLeaderLines val="0"/>
        </c:dLbls>
        <c:firstSliceAng val="40"/>
      </c:pieChart>
    </c:plotArea>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latin typeface="Copperplate Gothic Light" panose="020E0507020206020404" pitchFamily="34" charset="0"/>
              </a:rPr>
              <a:t>Proposed Budget</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Proposed Budget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D69-40EE-A220-1E5C9D91A92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A20F-470B-85A3-9107DD387FE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D69-40EE-A220-1E5C9D91A92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D69-40EE-A220-1E5C9D91A92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D69-40EE-A220-1E5C9D91A92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AD69-40EE-A220-1E5C9D91A92E}"/>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AD69-40EE-A220-1E5C9D91A92E}"/>
              </c:ext>
            </c:extLst>
          </c:dPt>
          <c:cat>
            <c:strRef>
              <c:f>Sheet1!$A$2:$A$8</c:f>
              <c:strCache>
                <c:ptCount val="7"/>
                <c:pt idx="0">
                  <c:v>Property Taxes</c:v>
                </c:pt>
                <c:pt idx="1">
                  <c:v>Income Taxes</c:v>
                </c:pt>
                <c:pt idx="2">
                  <c:v>Other Local Tax</c:v>
                </c:pt>
                <c:pt idx="3">
                  <c:v>State/Fed Grants</c:v>
                </c:pt>
                <c:pt idx="4">
                  <c:v>Other Operating Revenue</c:v>
                </c:pt>
                <c:pt idx="5">
                  <c:v>Transfers from Other Funds</c:v>
                </c:pt>
                <c:pt idx="6">
                  <c:v>Prior Year Fund Balance</c:v>
                </c:pt>
              </c:strCache>
            </c:strRef>
          </c:cat>
          <c:val>
            <c:numRef>
              <c:f>Sheet1!$B$2:$B$8</c:f>
              <c:numCache>
                <c:formatCode>General</c:formatCode>
                <c:ptCount val="7"/>
                <c:pt idx="0">
                  <c:v>50233000</c:v>
                </c:pt>
                <c:pt idx="1">
                  <c:v>28000000</c:v>
                </c:pt>
                <c:pt idx="2">
                  <c:v>11370000</c:v>
                </c:pt>
                <c:pt idx="3">
                  <c:v>3478100</c:v>
                </c:pt>
                <c:pt idx="4">
                  <c:v>4176300</c:v>
                </c:pt>
                <c:pt idx="5">
                  <c:v>1050000</c:v>
                </c:pt>
                <c:pt idx="6">
                  <c:v>14300000</c:v>
                </c:pt>
              </c:numCache>
            </c:numRef>
          </c:val>
          <c:extLst>
            <c:ext xmlns:c16="http://schemas.microsoft.com/office/drawing/2014/chart" uri="{C3380CC4-5D6E-409C-BE32-E72D297353CC}">
              <c16:uniqueId val="{00000000-A20F-470B-85A3-9107DD387FE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latin typeface="Copperplate Gothic Light" panose="020E0507020206020404" pitchFamily="34" charset="0"/>
              </a:rPr>
              <a:t>Proposed Budget</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Proposed Budget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A44-4AAE-89B2-FF070651A79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A44-4AAE-89B2-FF070651A79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A44-4AAE-89B2-FF070651A79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A44-4AAE-89B2-FF070651A79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A44-4AAE-89B2-FF070651A792}"/>
              </c:ext>
            </c:extLst>
          </c:dPt>
          <c:cat>
            <c:strRef>
              <c:f>Sheet1!$A$2:$A$6</c:f>
              <c:strCache>
                <c:ptCount val="5"/>
                <c:pt idx="0">
                  <c:v>Public Schools</c:v>
                </c:pt>
                <c:pt idx="1">
                  <c:v>Other County Operations</c:v>
                </c:pt>
                <c:pt idx="2">
                  <c:v>Capital Outlay</c:v>
                </c:pt>
                <c:pt idx="3">
                  <c:v>Transfers to Other Funds</c:v>
                </c:pt>
                <c:pt idx="4">
                  <c:v>Contingency Reserve</c:v>
                </c:pt>
              </c:strCache>
            </c:strRef>
          </c:cat>
          <c:val>
            <c:numRef>
              <c:f>Sheet1!$B$2:$B$6</c:f>
              <c:numCache>
                <c:formatCode>General</c:formatCode>
                <c:ptCount val="5"/>
                <c:pt idx="0">
                  <c:v>50183800</c:v>
                </c:pt>
                <c:pt idx="1">
                  <c:v>55596800</c:v>
                </c:pt>
                <c:pt idx="2">
                  <c:v>2918900</c:v>
                </c:pt>
                <c:pt idx="3">
                  <c:v>3907900</c:v>
                </c:pt>
                <c:pt idx="4">
                  <c:v>1500000</c:v>
                </c:pt>
              </c:numCache>
            </c:numRef>
          </c:val>
          <c:extLst>
            <c:ext xmlns:c16="http://schemas.microsoft.com/office/drawing/2014/chart" uri="{C3380CC4-5D6E-409C-BE32-E72D297353CC}">
              <c16:uniqueId val="{00000000-A89D-4FEF-BDBE-CA35AB75FCE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0.55971</cdr:x>
      <cdr:y>0.44757</cdr:y>
    </cdr:from>
    <cdr:to>
      <cdr:x>0.68806</cdr:x>
      <cdr:y>0.50595</cdr:y>
    </cdr:to>
    <cdr:sp macro="" textlink="">
      <cdr:nvSpPr>
        <cdr:cNvPr id="2" name="TextBox 1"/>
        <cdr:cNvSpPr txBox="1"/>
      </cdr:nvSpPr>
      <cdr:spPr>
        <a:xfrm xmlns:a="http://schemas.openxmlformats.org/drawingml/2006/main">
          <a:off x="3987800" y="2103121"/>
          <a:ext cx="914400" cy="2743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dirty="0" smtClean="0">
              <a:solidFill>
                <a:schemeClr val="bg1"/>
              </a:solidFill>
            </a:rPr>
            <a:t>Property Tax, 45%</a:t>
          </a:r>
          <a:endParaRPr lang="en-US" sz="1100" dirty="0">
            <a:solidFill>
              <a:schemeClr val="bg1"/>
            </a:solidFill>
          </a:endParaRPr>
        </a:p>
      </cdr:txBody>
    </cdr:sp>
  </cdr:relSizeAnchor>
  <cdr:relSizeAnchor xmlns:cdr="http://schemas.openxmlformats.org/drawingml/2006/chartDrawing">
    <cdr:from>
      <cdr:x>0.34866</cdr:x>
      <cdr:y>0.71946</cdr:y>
    </cdr:from>
    <cdr:to>
      <cdr:x>0.47701</cdr:x>
      <cdr:y>0.7827</cdr:y>
    </cdr:to>
    <cdr:sp macro="" textlink="">
      <cdr:nvSpPr>
        <cdr:cNvPr id="3" name="TextBox 2"/>
        <cdr:cNvSpPr txBox="1"/>
      </cdr:nvSpPr>
      <cdr:spPr>
        <a:xfrm xmlns:a="http://schemas.openxmlformats.org/drawingml/2006/main">
          <a:off x="2484120" y="3380740"/>
          <a:ext cx="914400" cy="2971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solidFill>
                <a:schemeClr val="bg1"/>
              </a:solidFill>
            </a:rPr>
            <a:t>Income Tax, 25%</a:t>
          </a:r>
          <a:endParaRPr lang="en-US" sz="1100" dirty="0">
            <a:solidFill>
              <a:schemeClr val="bg1"/>
            </a:solidFill>
          </a:endParaRPr>
        </a:p>
      </cdr:txBody>
    </cdr:sp>
  </cdr:relSizeAnchor>
  <cdr:relSizeAnchor xmlns:cdr="http://schemas.openxmlformats.org/drawingml/2006/chartDrawing">
    <cdr:from>
      <cdr:x>0.31444</cdr:x>
      <cdr:y>0.18633</cdr:y>
    </cdr:from>
    <cdr:to>
      <cdr:x>0.48128</cdr:x>
      <cdr:y>0.38092</cdr:y>
    </cdr:to>
    <cdr:sp macro="" textlink="">
      <cdr:nvSpPr>
        <cdr:cNvPr id="4" name="TextBox 3"/>
        <cdr:cNvSpPr txBox="1"/>
      </cdr:nvSpPr>
      <cdr:spPr>
        <a:xfrm xmlns:a="http://schemas.openxmlformats.org/drawingml/2006/main">
          <a:off x="2240280" y="875557"/>
          <a:ext cx="1188720" cy="914400"/>
        </a:xfrm>
        <a:prstGeom xmlns:a="http://schemas.openxmlformats.org/drawingml/2006/main" prst="rect">
          <a:avLst/>
        </a:prstGeom>
      </cdr:spPr>
      <cdr:txBody>
        <a:bodyPr xmlns:a="http://schemas.openxmlformats.org/drawingml/2006/main" vertOverflow="clip" wrap="none" rtlCol="0">
          <a:normAutofit/>
        </a:bodyPr>
        <a:lstStyle xmlns:a="http://schemas.openxmlformats.org/drawingml/2006/main"/>
        <a:p xmlns:a="http://schemas.openxmlformats.org/drawingml/2006/main">
          <a:r>
            <a:rPr lang="en-US" dirty="0" smtClean="0">
              <a:solidFill>
                <a:schemeClr val="bg1"/>
              </a:solidFill>
            </a:rPr>
            <a:t>Prior Year Unexpended</a:t>
          </a:r>
        </a:p>
        <a:p xmlns:a="http://schemas.openxmlformats.org/drawingml/2006/main">
          <a:r>
            <a:rPr lang="en-US" dirty="0" smtClean="0">
              <a:solidFill>
                <a:schemeClr val="bg1"/>
              </a:solidFill>
            </a:rPr>
            <a:t>Funds, 13%</a:t>
          </a:r>
          <a:endParaRPr lang="en-US" sz="1100" dirty="0">
            <a:solidFill>
              <a:schemeClr val="bg1"/>
            </a:solidFill>
          </a:endParaRPr>
        </a:p>
      </cdr:txBody>
    </cdr:sp>
  </cdr:relSizeAnchor>
  <cdr:relSizeAnchor xmlns:cdr="http://schemas.openxmlformats.org/drawingml/2006/chartDrawing">
    <cdr:from>
      <cdr:x>0.22781</cdr:x>
      <cdr:y>0.52324</cdr:y>
    </cdr:from>
    <cdr:to>
      <cdr:x>0.35615</cdr:x>
      <cdr:y>0.71784</cdr:y>
    </cdr:to>
    <cdr:sp macro="" textlink="">
      <cdr:nvSpPr>
        <cdr:cNvPr id="5" name="TextBox 4"/>
        <cdr:cNvSpPr txBox="1"/>
      </cdr:nvSpPr>
      <cdr:spPr>
        <a:xfrm xmlns:a="http://schemas.openxmlformats.org/drawingml/2006/main">
          <a:off x="1623060" y="245872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solidFill>
                <a:schemeClr val="bg1"/>
              </a:solidFill>
            </a:rPr>
            <a:t>Other Local Tax, 10%</a:t>
          </a:r>
          <a:endParaRPr lang="en-US" sz="1100" dirty="0">
            <a:solidFill>
              <a:schemeClr val="bg1"/>
            </a:solidFill>
          </a:endParaRPr>
        </a:p>
      </cdr:txBody>
    </cdr:sp>
  </cdr:relSizeAnchor>
  <cdr:relSizeAnchor xmlns:cdr="http://schemas.openxmlformats.org/drawingml/2006/chartDrawing">
    <cdr:from>
      <cdr:x>0.0394</cdr:x>
      <cdr:y>0.34162</cdr:y>
    </cdr:from>
    <cdr:to>
      <cdr:x>0.16774</cdr:x>
      <cdr:y>0.4</cdr:y>
    </cdr:to>
    <cdr:sp macro="" textlink="">
      <cdr:nvSpPr>
        <cdr:cNvPr id="6" name="TextBox 5"/>
        <cdr:cNvSpPr txBox="1"/>
      </cdr:nvSpPr>
      <cdr:spPr>
        <a:xfrm xmlns:a="http://schemas.openxmlformats.org/drawingml/2006/main">
          <a:off x="320339" y="1912960"/>
          <a:ext cx="1043492" cy="3268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dirty="0" smtClean="0"/>
            <a:t>Fed &amp; State Grants, 3%</a:t>
          </a:r>
          <a:endParaRPr lang="en-US" sz="1100" dirty="0"/>
        </a:p>
      </cdr:txBody>
    </cdr:sp>
  </cdr:relSizeAnchor>
  <cdr:relSizeAnchor xmlns:cdr="http://schemas.openxmlformats.org/drawingml/2006/chartDrawing">
    <cdr:from>
      <cdr:x>0.01968</cdr:x>
      <cdr:y>0.26345</cdr:y>
    </cdr:from>
    <cdr:to>
      <cdr:x>0.14802</cdr:x>
      <cdr:y>0.32183</cdr:y>
    </cdr:to>
    <cdr:sp macro="" textlink="">
      <cdr:nvSpPr>
        <cdr:cNvPr id="7" name="TextBox 1"/>
        <cdr:cNvSpPr txBox="1"/>
      </cdr:nvSpPr>
      <cdr:spPr>
        <a:xfrm xmlns:a="http://schemas.openxmlformats.org/drawingml/2006/main">
          <a:off x="160020" y="1475212"/>
          <a:ext cx="1043492" cy="32689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smtClean="0"/>
            <a:t>Other Operating Revenue, 3%</a:t>
          </a:r>
          <a:endParaRPr lang="en-US" sz="1100" dirty="0"/>
        </a:p>
      </cdr:txBody>
    </cdr:sp>
  </cdr:relSizeAnchor>
  <cdr:relSizeAnchor xmlns:cdr="http://schemas.openxmlformats.org/drawingml/2006/chartDrawing">
    <cdr:from>
      <cdr:x>0.04124</cdr:x>
      <cdr:y>0.20563</cdr:y>
    </cdr:from>
    <cdr:to>
      <cdr:x>0.32466</cdr:x>
      <cdr:y>0.31444</cdr:y>
    </cdr:to>
    <cdr:sp macro="" textlink="">
      <cdr:nvSpPr>
        <cdr:cNvPr id="8" name="TextBox 1"/>
        <cdr:cNvSpPr txBox="1"/>
      </cdr:nvSpPr>
      <cdr:spPr>
        <a:xfrm xmlns:a="http://schemas.openxmlformats.org/drawingml/2006/main">
          <a:off x="335280" y="1151445"/>
          <a:ext cx="2304378" cy="60928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smtClean="0"/>
            <a:t>Transfers from Other Funds, </a:t>
          </a:r>
          <a:r>
            <a:rPr lang="en-US" dirty="0"/>
            <a:t>1</a:t>
          </a:r>
          <a:r>
            <a:rPr lang="en-US" dirty="0" smtClean="0"/>
            <a:t>%</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0.12696</cdr:x>
      <cdr:y>0.08483</cdr:y>
    </cdr:from>
    <cdr:to>
      <cdr:x>0.44976</cdr:x>
      <cdr:y>0.14312</cdr:y>
    </cdr:to>
    <cdr:sp macro="" textlink="">
      <cdr:nvSpPr>
        <cdr:cNvPr id="2" name="TextBox 11"/>
        <cdr:cNvSpPr txBox="1"/>
      </cdr:nvSpPr>
      <cdr:spPr>
        <a:xfrm xmlns:a="http://schemas.openxmlformats.org/drawingml/2006/main">
          <a:off x="916162" y="403154"/>
          <a:ext cx="232937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xmlns:a="http://schemas.openxmlformats.org/drawingml/2006/main">
          <a:r>
            <a:rPr lang="en-US" sz="1200" dirty="0" smtClean="0"/>
            <a:t>Transfers to Other Funds, </a:t>
          </a:r>
          <a:r>
            <a:rPr lang="en-US" sz="1200" dirty="0"/>
            <a:t>3</a:t>
          </a:r>
          <a:r>
            <a:rPr lang="en-US" sz="1200" dirty="0" smtClean="0"/>
            <a:t>%</a:t>
          </a:r>
          <a:endParaRPr lang="en-US" sz="1200" dirty="0"/>
        </a:p>
      </cdr:txBody>
    </cdr:sp>
  </cdr:relSizeAnchor>
  <cdr:relSizeAnchor xmlns:cdr="http://schemas.openxmlformats.org/drawingml/2006/chartDrawing">
    <cdr:from>
      <cdr:x>0.49066</cdr:x>
      <cdr:y>0.10131</cdr:y>
    </cdr:from>
    <cdr:to>
      <cdr:x>0.58501</cdr:x>
      <cdr:y>0.10563</cdr:y>
    </cdr:to>
    <cdr:cxnSp macro="">
      <cdr:nvCxnSpPr>
        <cdr:cNvPr id="8" name="Straight Connector 7"/>
        <cdr:cNvCxnSpPr/>
      </cdr:nvCxnSpPr>
      <cdr:spPr>
        <a:xfrm xmlns:a="http://schemas.openxmlformats.org/drawingml/2006/main" flipH="1">
          <a:off x="3540664" y="481466"/>
          <a:ext cx="680816" cy="20526"/>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43979" cy="465773"/>
          </a:xfrm>
          <a:prstGeom prst="rect">
            <a:avLst/>
          </a:prstGeom>
        </p:spPr>
        <p:txBody>
          <a:bodyPr vert="horz" lIns="91535" tIns="45771" rIns="91535" bIns="45771" rtlCol="0"/>
          <a:lstStyle>
            <a:lvl1pPr algn="l">
              <a:defRPr sz="1200"/>
            </a:lvl1pPr>
          </a:lstStyle>
          <a:p>
            <a:endParaRPr lang="en-US" dirty="0"/>
          </a:p>
        </p:txBody>
      </p:sp>
      <p:sp>
        <p:nvSpPr>
          <p:cNvPr id="3" name="Date Placeholder 2"/>
          <p:cNvSpPr>
            <a:spLocks noGrp="1"/>
          </p:cNvSpPr>
          <p:nvPr>
            <p:ph type="dt" sz="quarter" idx="1"/>
          </p:nvPr>
        </p:nvSpPr>
        <p:spPr>
          <a:xfrm>
            <a:off x="3977534" y="0"/>
            <a:ext cx="3043979" cy="465773"/>
          </a:xfrm>
          <a:prstGeom prst="rect">
            <a:avLst/>
          </a:prstGeom>
        </p:spPr>
        <p:txBody>
          <a:bodyPr vert="horz" lIns="91535" tIns="45771" rIns="91535" bIns="45771" rtlCol="0"/>
          <a:lstStyle>
            <a:lvl1pPr algn="r">
              <a:defRPr sz="1200"/>
            </a:lvl1pPr>
          </a:lstStyle>
          <a:p>
            <a:fld id="{DD54DB83-88A2-4B08-9772-DE4C7C7C28D4}" type="datetimeFigureOut">
              <a:rPr lang="en-US" smtClean="0"/>
              <a:pPr/>
              <a:t>4/19/2022</a:t>
            </a:fld>
            <a:endParaRPr lang="en-US" dirty="0"/>
          </a:p>
        </p:txBody>
      </p:sp>
      <p:sp>
        <p:nvSpPr>
          <p:cNvPr id="4" name="Footer Placeholder 3"/>
          <p:cNvSpPr>
            <a:spLocks noGrp="1"/>
          </p:cNvSpPr>
          <p:nvPr>
            <p:ph type="ftr" sz="quarter" idx="2"/>
          </p:nvPr>
        </p:nvSpPr>
        <p:spPr>
          <a:xfrm>
            <a:off x="4" y="8841741"/>
            <a:ext cx="3043979" cy="465773"/>
          </a:xfrm>
          <a:prstGeom prst="rect">
            <a:avLst/>
          </a:prstGeom>
        </p:spPr>
        <p:txBody>
          <a:bodyPr vert="horz" lIns="91535" tIns="45771" rIns="91535" bIns="4577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534" y="8841741"/>
            <a:ext cx="3043979" cy="465773"/>
          </a:xfrm>
          <a:prstGeom prst="rect">
            <a:avLst/>
          </a:prstGeom>
        </p:spPr>
        <p:txBody>
          <a:bodyPr vert="horz" lIns="91535" tIns="45771" rIns="91535" bIns="45771" rtlCol="0" anchor="b"/>
          <a:lstStyle>
            <a:lvl1pPr algn="r">
              <a:defRPr sz="1200"/>
            </a:lvl1pPr>
          </a:lstStyle>
          <a:p>
            <a:fld id="{4A88E5A8-2B97-4DB2-AE13-8222C59A91B3}"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4" y="0"/>
            <a:ext cx="3043979" cy="465773"/>
          </a:xfrm>
          <a:prstGeom prst="rect">
            <a:avLst/>
          </a:prstGeom>
          <a:noFill/>
          <a:ln w="9525">
            <a:noFill/>
            <a:miter lim="800000"/>
            <a:headEnd/>
            <a:tailEnd/>
          </a:ln>
          <a:effectLst/>
        </p:spPr>
        <p:txBody>
          <a:bodyPr vert="horz" wrap="square" lIns="91535" tIns="45771" rIns="91535" bIns="45771"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44035" name="Rectangle 3"/>
          <p:cNvSpPr>
            <a:spLocks noGrp="1" noChangeArrowheads="1"/>
          </p:cNvSpPr>
          <p:nvPr>
            <p:ph type="dt" idx="1"/>
          </p:nvPr>
        </p:nvSpPr>
        <p:spPr bwMode="auto">
          <a:xfrm>
            <a:off x="3977534" y="0"/>
            <a:ext cx="3043979" cy="465773"/>
          </a:xfrm>
          <a:prstGeom prst="rect">
            <a:avLst/>
          </a:prstGeom>
          <a:noFill/>
          <a:ln w="9525">
            <a:noFill/>
            <a:miter lim="800000"/>
            <a:headEnd/>
            <a:tailEnd/>
          </a:ln>
          <a:effectLst/>
        </p:spPr>
        <p:txBody>
          <a:bodyPr vert="horz" wrap="square" lIns="91535" tIns="45771" rIns="91535" bIns="45771"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10244" name="Rectangle 4"/>
          <p:cNvSpPr>
            <a:spLocks noGrp="1" noRot="1" noChangeAspect="1" noChangeArrowheads="1" noTextEdit="1"/>
          </p:cNvSpPr>
          <p:nvPr>
            <p:ph type="sldImg" idx="2"/>
          </p:nvPr>
        </p:nvSpPr>
        <p:spPr bwMode="auto">
          <a:xfrm>
            <a:off x="1184275" y="696913"/>
            <a:ext cx="4654550" cy="3490912"/>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702947" y="4422463"/>
            <a:ext cx="5617208" cy="4188778"/>
          </a:xfrm>
          <a:prstGeom prst="rect">
            <a:avLst/>
          </a:prstGeom>
          <a:noFill/>
          <a:ln w="9525">
            <a:noFill/>
            <a:miter lim="800000"/>
            <a:headEnd/>
            <a:tailEnd/>
          </a:ln>
          <a:effectLst/>
        </p:spPr>
        <p:txBody>
          <a:bodyPr vert="horz" wrap="square" lIns="91535" tIns="45771" rIns="91535" bIns="4577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4038" name="Rectangle 6"/>
          <p:cNvSpPr>
            <a:spLocks noGrp="1" noChangeArrowheads="1"/>
          </p:cNvSpPr>
          <p:nvPr>
            <p:ph type="ftr" sz="quarter" idx="4"/>
          </p:nvPr>
        </p:nvSpPr>
        <p:spPr bwMode="auto">
          <a:xfrm>
            <a:off x="4" y="8841741"/>
            <a:ext cx="3043979" cy="465773"/>
          </a:xfrm>
          <a:prstGeom prst="rect">
            <a:avLst/>
          </a:prstGeom>
          <a:noFill/>
          <a:ln w="9525">
            <a:noFill/>
            <a:miter lim="800000"/>
            <a:headEnd/>
            <a:tailEnd/>
          </a:ln>
          <a:effectLst/>
        </p:spPr>
        <p:txBody>
          <a:bodyPr vert="horz" wrap="square" lIns="91535" tIns="45771" rIns="91535" bIns="45771"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44039" name="Rectangle 7"/>
          <p:cNvSpPr>
            <a:spLocks noGrp="1" noChangeArrowheads="1"/>
          </p:cNvSpPr>
          <p:nvPr>
            <p:ph type="sldNum" sz="quarter" idx="5"/>
          </p:nvPr>
        </p:nvSpPr>
        <p:spPr bwMode="auto">
          <a:xfrm>
            <a:off x="3977534" y="8841741"/>
            <a:ext cx="3043979" cy="465773"/>
          </a:xfrm>
          <a:prstGeom prst="rect">
            <a:avLst/>
          </a:prstGeom>
          <a:noFill/>
          <a:ln w="9525">
            <a:noFill/>
            <a:miter lim="800000"/>
            <a:headEnd/>
            <a:tailEnd/>
          </a:ln>
          <a:effectLst/>
        </p:spPr>
        <p:txBody>
          <a:bodyPr vert="horz" wrap="square" lIns="91535" tIns="45771" rIns="91535" bIns="45771" numCol="1" anchor="b" anchorCtr="0" compatLnSpc="1">
            <a:prstTxWarp prst="textNoShape">
              <a:avLst/>
            </a:prstTxWarp>
          </a:bodyPr>
          <a:lstStyle>
            <a:lvl1pPr algn="r" eaLnBrk="1" hangingPunct="1">
              <a:defRPr sz="1200">
                <a:latin typeface="Arial" charset="0"/>
              </a:defRPr>
            </a:lvl1pPr>
          </a:lstStyle>
          <a:p>
            <a:pPr>
              <a:defRPr/>
            </a:pPr>
            <a:fld id="{1802165F-40F1-42C1-97A7-6044F69F0FF2}"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B8683688-0C56-45F2-8E6A-8970F5C43247}" type="slidenum">
              <a:rPr lang="en-US" smtClean="0"/>
              <a:pPr/>
              <a:t>1</a:t>
            </a:fld>
            <a:endParaRPr lang="en-US" dirty="0"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0C5A851D-2CC1-4466-874A-2D3B23735F17}" type="slidenum">
              <a:rPr lang="en-US" smtClean="0"/>
              <a:pPr/>
              <a:t>10</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189656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7E3EF45F-2886-4A67-8BF0-1522D4A45F8F}" type="slidenum">
              <a:rPr lang="en-US" smtClean="0"/>
              <a:pPr/>
              <a:t>11</a:t>
            </a:fld>
            <a:endParaRPr lang="en-US" dirty="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0C5A851D-2CC1-4466-874A-2D3B23735F17}" type="slidenum">
              <a:rPr lang="en-US" smtClean="0"/>
              <a:pPr/>
              <a:t>12</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0C5A851D-2CC1-4466-874A-2D3B23735F17}" type="slidenum">
              <a:rPr lang="en-US" smtClean="0"/>
              <a:pPr/>
              <a:t>2</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0C5A851D-2CC1-4466-874A-2D3B23735F17}" type="slidenum">
              <a:rPr lang="en-US" smtClean="0"/>
              <a:pPr/>
              <a:t>3</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371131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0C5A851D-2CC1-4466-874A-2D3B23735F17}" type="slidenum">
              <a:rPr lang="en-US" smtClean="0"/>
              <a:pPr/>
              <a:t>4</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0C5A851D-2CC1-4466-874A-2D3B23735F17}" type="slidenum">
              <a:rPr lang="en-US" smtClean="0"/>
              <a:pPr/>
              <a:t>5</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155238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0C5A851D-2CC1-4466-874A-2D3B23735F17}" type="slidenum">
              <a:rPr lang="en-US" smtClean="0"/>
              <a:pPr/>
              <a:t>6</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12156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0C5A851D-2CC1-4466-874A-2D3B23735F17}" type="slidenum">
              <a:rPr lang="en-US" smtClean="0"/>
              <a:pPr/>
              <a:t>7</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086351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842010A6-5346-4FC2-A29D-6A3E89D045E4}" type="slidenum">
              <a:rPr lang="en-US" smtClean="0"/>
              <a:pPr/>
              <a:t>8</a:t>
            </a:fld>
            <a:endParaRPr lang="en-US" dirty="0"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DF01E090-7F98-4729-A09D-48C32967E0BC}" type="slidenum">
              <a:rPr lang="en-US" smtClean="0"/>
              <a:pPr/>
              <a:t>9</a:t>
            </a:fld>
            <a:endParaRPr lang="en-US" dirty="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446BEA-E39D-4EA3-9422-133AB014BDD2}" type="datetimeFigureOut">
              <a:rPr lang="en-US" smtClean="0"/>
              <a:pPr/>
              <a:t>4/19/2022</a:t>
            </a:fld>
            <a:endParaRPr lang="en-US" dirty="0"/>
          </a:p>
        </p:txBody>
      </p:sp>
      <p:sp>
        <p:nvSpPr>
          <p:cNvPr id="5" name="Footer Placeholder 4"/>
          <p:cNvSpPr>
            <a:spLocks noGrp="1"/>
          </p:cNvSpPr>
          <p:nvPr>
            <p:ph type="ftr" sz="quarter" idx="11"/>
          </p:nvPr>
        </p:nvSpPr>
        <p:spPr/>
        <p:txBody>
          <a:bodyPr/>
          <a:lstStyle/>
          <a:p>
            <a:pPr>
              <a:defRPr/>
            </a:pPr>
            <a:fld id="{B31A95FD-446E-4F15-96CE-ED63CC0BEEAA}" type="slidenum">
              <a:rPr lang="en-US" smtClean="0"/>
              <a:pPr>
                <a:defRPr/>
              </a:pPr>
              <a:t>‹#›</a:t>
            </a:fld>
            <a:endParaRPr lang="en-US" dirty="0"/>
          </a:p>
        </p:txBody>
      </p:sp>
      <p:sp>
        <p:nvSpPr>
          <p:cNvPr id="6" name="Slide Number Placeholder 5"/>
          <p:cNvSpPr>
            <a:spLocks noGrp="1"/>
          </p:cNvSpPr>
          <p:nvPr>
            <p:ph type="sldNum" sz="quarter" idx="12"/>
          </p:nvPr>
        </p:nvSpPr>
        <p:spPr/>
        <p:txBody>
          <a:bodyPr/>
          <a:lstStyle/>
          <a:p>
            <a:fld id="{48A50E09-5289-4765-BBD8-39A7CE1DB6BE}" type="slidenum">
              <a:rPr lang="en-US" smtClean="0"/>
              <a:pPr/>
              <a:t>‹#›</a:t>
            </a:fld>
            <a:endParaRPr lang="en-US" dirty="0"/>
          </a:p>
        </p:txBody>
      </p:sp>
    </p:spTree>
  </p:cSld>
  <p:clrMapOvr>
    <a:masterClrMapping/>
  </p:clrMapOvr>
  <p:timing>
    <p:tnLst>
      <p:par>
        <p:cTn id="1" dur="indefinite" restart="never" nodeType="tmRoot"/>
      </p:par>
    </p:tnLst>
  </p:timing>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46BEA-E39D-4EA3-9422-133AB014BDD2}" type="datetimeFigureOut">
              <a:rPr lang="en-US" smtClean="0"/>
              <a:pPr/>
              <a:t>4/19/2022</a:t>
            </a:fld>
            <a:endParaRPr lang="en-US" dirty="0"/>
          </a:p>
        </p:txBody>
      </p:sp>
      <p:sp>
        <p:nvSpPr>
          <p:cNvPr id="5" name="Footer Placeholder 4"/>
          <p:cNvSpPr>
            <a:spLocks noGrp="1"/>
          </p:cNvSpPr>
          <p:nvPr>
            <p:ph type="ftr" sz="quarter" idx="11"/>
          </p:nvPr>
        </p:nvSpPr>
        <p:spPr/>
        <p:txBody>
          <a:bodyPr/>
          <a:lstStyle/>
          <a:p>
            <a:pPr>
              <a:defRPr/>
            </a:pPr>
            <a:fld id="{B31A95FD-446E-4F15-96CE-ED63CC0BEEAA}" type="slidenum">
              <a:rPr lang="en-US" smtClean="0"/>
              <a:pPr>
                <a:defRPr/>
              </a:pPr>
              <a:t>‹#›</a:t>
            </a:fld>
            <a:endParaRPr lang="en-US" dirty="0"/>
          </a:p>
        </p:txBody>
      </p:sp>
      <p:sp>
        <p:nvSpPr>
          <p:cNvPr id="6" name="Slide Number Placeholder 5"/>
          <p:cNvSpPr>
            <a:spLocks noGrp="1"/>
          </p:cNvSpPr>
          <p:nvPr>
            <p:ph type="sldNum" sz="quarter" idx="12"/>
          </p:nvPr>
        </p:nvSpPr>
        <p:spPr/>
        <p:txBody>
          <a:bodyPr/>
          <a:lstStyle/>
          <a:p>
            <a:fld id="{48A50E09-5289-4765-BBD8-39A7CE1DB6BE}" type="slidenum">
              <a:rPr lang="en-US" smtClean="0"/>
              <a:pPr/>
              <a:t>‹#›</a:t>
            </a:fld>
            <a:endParaRPr lang="en-US" dirty="0"/>
          </a:p>
        </p:txBody>
      </p:sp>
    </p:spTree>
  </p:cSld>
  <p:clrMapOvr>
    <a:masterClrMapping/>
  </p:clrMapOvr>
  <p:timing>
    <p:tnLst>
      <p:par>
        <p:cTn id="1" dur="indefinite" restart="never" nodeType="tmRoot"/>
      </p:par>
    </p:tnLst>
  </p:timing>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46BEA-E39D-4EA3-9422-133AB014BDD2}" type="datetimeFigureOut">
              <a:rPr lang="en-US" smtClean="0"/>
              <a:pPr/>
              <a:t>4/19/2022</a:t>
            </a:fld>
            <a:endParaRPr lang="en-US" dirty="0"/>
          </a:p>
        </p:txBody>
      </p:sp>
      <p:sp>
        <p:nvSpPr>
          <p:cNvPr id="5" name="Footer Placeholder 4"/>
          <p:cNvSpPr>
            <a:spLocks noGrp="1"/>
          </p:cNvSpPr>
          <p:nvPr>
            <p:ph type="ftr" sz="quarter" idx="11"/>
          </p:nvPr>
        </p:nvSpPr>
        <p:spPr/>
        <p:txBody>
          <a:bodyPr/>
          <a:lstStyle/>
          <a:p>
            <a:pPr>
              <a:defRPr/>
            </a:pPr>
            <a:fld id="{B31A95FD-446E-4F15-96CE-ED63CC0BEEAA}" type="slidenum">
              <a:rPr lang="en-US" smtClean="0"/>
              <a:pPr>
                <a:defRPr/>
              </a:pPr>
              <a:t>‹#›</a:t>
            </a:fld>
            <a:endParaRPr lang="en-US" dirty="0"/>
          </a:p>
        </p:txBody>
      </p:sp>
      <p:sp>
        <p:nvSpPr>
          <p:cNvPr id="6" name="Slide Number Placeholder 5"/>
          <p:cNvSpPr>
            <a:spLocks noGrp="1"/>
          </p:cNvSpPr>
          <p:nvPr>
            <p:ph type="sldNum" sz="quarter" idx="12"/>
          </p:nvPr>
        </p:nvSpPr>
        <p:spPr/>
        <p:txBody>
          <a:bodyPr/>
          <a:lstStyle/>
          <a:p>
            <a:fld id="{48A50E09-5289-4765-BBD8-39A7CE1DB6BE}" type="slidenum">
              <a:rPr lang="en-US" smtClean="0"/>
              <a:pPr/>
              <a:t>‹#›</a:t>
            </a:fld>
            <a:endParaRPr lang="en-US" dirty="0"/>
          </a:p>
        </p:txBody>
      </p:sp>
    </p:spTree>
  </p:cSld>
  <p:clrMapOvr>
    <a:masterClrMapping/>
  </p:clrMapOvr>
  <p:timing>
    <p:tnLst>
      <p:par>
        <p:cTn id="1" dur="indefinite" restart="never" nodeType="tmRoot"/>
      </p:par>
    </p:tnLst>
  </p:timing>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5" name="Rectangle 5"/>
          <p:cNvSpPr>
            <a:spLocks noGrp="1" noChangeArrowheads="1"/>
          </p:cNvSpPr>
          <p:nvPr>
            <p:ph type="ftr" sz="quarter" idx="11"/>
          </p:nvPr>
        </p:nvSpPr>
        <p:spPr>
          <a:xfrm>
            <a:off x="3124200" y="6629401"/>
            <a:ext cx="2895600" cy="228600"/>
          </a:xfrm>
        </p:spPr>
        <p:txBody>
          <a:bodyPr/>
          <a:lstStyle>
            <a:lvl1pPr>
              <a:defRPr sz="1200" b="1">
                <a:latin typeface="Arial Black" pitchFamily="34" charset="0"/>
              </a:defRPr>
            </a:lvl1pPr>
          </a:lstStyle>
          <a:p>
            <a:pPr>
              <a:defRPr/>
            </a:pPr>
            <a:fld id="{632AD431-AC98-4CFF-B33F-5E00A6C34FCB}" type="slidenum">
              <a:rPr lang="en-US" smtClean="0"/>
              <a:pPr>
                <a:defRPr/>
              </a:pPr>
              <a:t>‹#›</a:t>
            </a:fld>
            <a:endParaRPr lang="en-US" dirty="0"/>
          </a:p>
        </p:txBody>
      </p:sp>
    </p:spTree>
  </p:cSld>
  <p:clrMapOvr>
    <a:masterClrMapping/>
  </p:clrMapOvr>
  <p:transitio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cSld>
  <p:clrMapOvr>
    <a:masterClrMapping/>
  </p:clrMapOvr>
  <p:transition spd="slow">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46BEA-E39D-4EA3-9422-133AB014BDD2}" type="datetimeFigureOut">
              <a:rPr lang="en-US" smtClean="0"/>
              <a:pPr/>
              <a:t>4/19/2022</a:t>
            </a:fld>
            <a:endParaRPr lang="en-US" dirty="0"/>
          </a:p>
        </p:txBody>
      </p:sp>
      <p:sp>
        <p:nvSpPr>
          <p:cNvPr id="5" name="Footer Placeholder 4"/>
          <p:cNvSpPr>
            <a:spLocks noGrp="1"/>
          </p:cNvSpPr>
          <p:nvPr>
            <p:ph type="ftr" sz="quarter" idx="11"/>
          </p:nvPr>
        </p:nvSpPr>
        <p:spPr/>
        <p:txBody>
          <a:bodyPr/>
          <a:lstStyle/>
          <a:p>
            <a:pPr>
              <a:defRPr/>
            </a:pPr>
            <a:fld id="{B31A95FD-446E-4F15-96CE-ED63CC0BEEAA}" type="slidenum">
              <a:rPr lang="en-US" smtClean="0"/>
              <a:pPr>
                <a:defRPr/>
              </a:pPr>
              <a:t>‹#›</a:t>
            </a:fld>
            <a:endParaRPr lang="en-US" dirty="0"/>
          </a:p>
        </p:txBody>
      </p:sp>
      <p:sp>
        <p:nvSpPr>
          <p:cNvPr id="6" name="Slide Number Placeholder 5"/>
          <p:cNvSpPr>
            <a:spLocks noGrp="1"/>
          </p:cNvSpPr>
          <p:nvPr>
            <p:ph type="sldNum" sz="quarter" idx="12"/>
          </p:nvPr>
        </p:nvSpPr>
        <p:spPr/>
        <p:txBody>
          <a:bodyPr/>
          <a:lstStyle/>
          <a:p>
            <a:fld id="{48A50E09-5289-4765-BBD8-39A7CE1DB6BE}" type="slidenum">
              <a:rPr lang="en-US" smtClean="0"/>
              <a:pPr/>
              <a:t>‹#›</a:t>
            </a:fld>
            <a:endParaRPr lang="en-US" dirty="0"/>
          </a:p>
        </p:txBody>
      </p:sp>
    </p:spTree>
  </p:cSld>
  <p:clrMapOvr>
    <a:masterClrMapping/>
  </p:clrMapOvr>
  <p:timing>
    <p:tnLst>
      <p:par>
        <p:cTn id="1" dur="indefinite" restart="never" nodeType="tmRoot"/>
      </p:par>
    </p:tn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446BEA-E39D-4EA3-9422-133AB014BDD2}" type="datetimeFigureOut">
              <a:rPr lang="en-US" smtClean="0"/>
              <a:pPr/>
              <a:t>4/19/2022</a:t>
            </a:fld>
            <a:endParaRPr lang="en-US" dirty="0"/>
          </a:p>
        </p:txBody>
      </p:sp>
      <p:sp>
        <p:nvSpPr>
          <p:cNvPr id="5" name="Footer Placeholder 4"/>
          <p:cNvSpPr>
            <a:spLocks noGrp="1"/>
          </p:cNvSpPr>
          <p:nvPr>
            <p:ph type="ftr" sz="quarter" idx="11"/>
          </p:nvPr>
        </p:nvSpPr>
        <p:spPr/>
        <p:txBody>
          <a:bodyPr/>
          <a:lstStyle/>
          <a:p>
            <a:pPr>
              <a:defRPr/>
            </a:pPr>
            <a:fld id="{B31A95FD-446E-4F15-96CE-ED63CC0BEEAA}" type="slidenum">
              <a:rPr lang="en-US" smtClean="0"/>
              <a:pPr>
                <a:defRPr/>
              </a:pPr>
              <a:t>‹#›</a:t>
            </a:fld>
            <a:endParaRPr lang="en-US" dirty="0"/>
          </a:p>
        </p:txBody>
      </p:sp>
      <p:sp>
        <p:nvSpPr>
          <p:cNvPr id="6" name="Slide Number Placeholder 5"/>
          <p:cNvSpPr>
            <a:spLocks noGrp="1"/>
          </p:cNvSpPr>
          <p:nvPr>
            <p:ph type="sldNum" sz="quarter" idx="12"/>
          </p:nvPr>
        </p:nvSpPr>
        <p:spPr/>
        <p:txBody>
          <a:bodyPr/>
          <a:lstStyle/>
          <a:p>
            <a:fld id="{48A50E09-5289-4765-BBD8-39A7CE1DB6BE}" type="slidenum">
              <a:rPr lang="en-US" smtClean="0"/>
              <a:pPr/>
              <a:t>‹#›</a:t>
            </a:fld>
            <a:endParaRPr lang="en-US" dirty="0"/>
          </a:p>
        </p:txBody>
      </p:sp>
    </p:spTree>
  </p:cSld>
  <p:clrMapOvr>
    <a:masterClrMapping/>
  </p:clrMapOvr>
  <p:timing>
    <p:tnLst>
      <p:par>
        <p:cTn id="1" dur="indefinite" restart="never" nodeType="tmRoot"/>
      </p:par>
    </p:tnLst>
  </p:timing>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446BEA-E39D-4EA3-9422-133AB014BDD2}" type="datetimeFigureOut">
              <a:rPr lang="en-US" smtClean="0"/>
              <a:pPr/>
              <a:t>4/19/2022</a:t>
            </a:fld>
            <a:endParaRPr lang="en-US" dirty="0"/>
          </a:p>
        </p:txBody>
      </p:sp>
      <p:sp>
        <p:nvSpPr>
          <p:cNvPr id="6" name="Footer Placeholder 5"/>
          <p:cNvSpPr>
            <a:spLocks noGrp="1"/>
          </p:cNvSpPr>
          <p:nvPr>
            <p:ph type="ftr" sz="quarter" idx="11"/>
          </p:nvPr>
        </p:nvSpPr>
        <p:spPr/>
        <p:txBody>
          <a:bodyPr/>
          <a:lstStyle/>
          <a:p>
            <a:pPr>
              <a:defRPr/>
            </a:pPr>
            <a:fld id="{B31A95FD-446E-4F15-96CE-ED63CC0BEEAA}" type="slidenum">
              <a:rPr lang="en-US" smtClean="0"/>
              <a:pPr>
                <a:defRPr/>
              </a:pPr>
              <a:t>‹#›</a:t>
            </a:fld>
            <a:endParaRPr lang="en-US" dirty="0"/>
          </a:p>
        </p:txBody>
      </p:sp>
      <p:sp>
        <p:nvSpPr>
          <p:cNvPr id="7" name="Slide Number Placeholder 6"/>
          <p:cNvSpPr>
            <a:spLocks noGrp="1"/>
          </p:cNvSpPr>
          <p:nvPr>
            <p:ph type="sldNum" sz="quarter" idx="12"/>
          </p:nvPr>
        </p:nvSpPr>
        <p:spPr/>
        <p:txBody>
          <a:bodyPr/>
          <a:lstStyle/>
          <a:p>
            <a:fld id="{48A50E09-5289-4765-BBD8-39A7CE1DB6BE}" type="slidenum">
              <a:rPr lang="en-US" smtClean="0"/>
              <a:pPr/>
              <a:t>‹#›</a:t>
            </a:fld>
            <a:endParaRPr lang="en-US" dirty="0"/>
          </a:p>
        </p:txBody>
      </p:sp>
    </p:spTree>
  </p:cSld>
  <p:clrMapOvr>
    <a:masterClrMapping/>
  </p:clrMapOvr>
  <p:timing>
    <p:tnLst>
      <p:par>
        <p:cTn id="1" dur="indefinite" restart="never" nodeType="tmRoot"/>
      </p:par>
    </p:tnLst>
  </p:timing>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446BEA-E39D-4EA3-9422-133AB014BDD2}" type="datetimeFigureOut">
              <a:rPr lang="en-US" smtClean="0"/>
              <a:pPr/>
              <a:t>4/19/2022</a:t>
            </a:fld>
            <a:endParaRPr lang="en-US" dirty="0"/>
          </a:p>
        </p:txBody>
      </p:sp>
      <p:sp>
        <p:nvSpPr>
          <p:cNvPr id="8" name="Footer Placeholder 7"/>
          <p:cNvSpPr>
            <a:spLocks noGrp="1"/>
          </p:cNvSpPr>
          <p:nvPr>
            <p:ph type="ftr" sz="quarter" idx="11"/>
          </p:nvPr>
        </p:nvSpPr>
        <p:spPr/>
        <p:txBody>
          <a:bodyPr/>
          <a:lstStyle/>
          <a:p>
            <a:pPr>
              <a:defRPr/>
            </a:pPr>
            <a:fld id="{B31A95FD-446E-4F15-96CE-ED63CC0BEEAA}" type="slidenum">
              <a:rPr lang="en-US" smtClean="0"/>
              <a:pPr>
                <a:defRPr/>
              </a:pPr>
              <a:t>‹#›</a:t>
            </a:fld>
            <a:endParaRPr lang="en-US" dirty="0"/>
          </a:p>
        </p:txBody>
      </p:sp>
      <p:sp>
        <p:nvSpPr>
          <p:cNvPr id="9" name="Slide Number Placeholder 8"/>
          <p:cNvSpPr>
            <a:spLocks noGrp="1"/>
          </p:cNvSpPr>
          <p:nvPr>
            <p:ph type="sldNum" sz="quarter" idx="12"/>
          </p:nvPr>
        </p:nvSpPr>
        <p:spPr/>
        <p:txBody>
          <a:bodyPr/>
          <a:lstStyle/>
          <a:p>
            <a:fld id="{48A50E09-5289-4765-BBD8-39A7CE1DB6BE}" type="slidenum">
              <a:rPr lang="en-US" smtClean="0"/>
              <a:pPr/>
              <a:t>‹#›</a:t>
            </a:fld>
            <a:endParaRPr lang="en-US" dirty="0"/>
          </a:p>
        </p:txBody>
      </p:sp>
    </p:spTree>
  </p:cSld>
  <p:clrMapOvr>
    <a:masterClrMapping/>
  </p:clrMapOvr>
  <p:timing>
    <p:tnLst>
      <p:par>
        <p:cTn id="1" dur="indefinite" restart="never" nodeType="tmRoot"/>
      </p:par>
    </p:tnLst>
  </p:timing>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446BEA-E39D-4EA3-9422-133AB014BDD2}" type="datetimeFigureOut">
              <a:rPr lang="en-US" smtClean="0"/>
              <a:pPr/>
              <a:t>4/19/2022</a:t>
            </a:fld>
            <a:endParaRPr lang="en-US" dirty="0"/>
          </a:p>
        </p:txBody>
      </p:sp>
      <p:sp>
        <p:nvSpPr>
          <p:cNvPr id="4" name="Footer Placeholder 3"/>
          <p:cNvSpPr>
            <a:spLocks noGrp="1"/>
          </p:cNvSpPr>
          <p:nvPr>
            <p:ph type="ftr" sz="quarter" idx="11"/>
          </p:nvPr>
        </p:nvSpPr>
        <p:spPr/>
        <p:txBody>
          <a:bodyPr/>
          <a:lstStyle/>
          <a:p>
            <a:pPr>
              <a:defRPr/>
            </a:pPr>
            <a:fld id="{B31A95FD-446E-4F15-96CE-ED63CC0BEEAA}" type="slidenum">
              <a:rPr lang="en-US" smtClean="0"/>
              <a:pPr>
                <a:defRPr/>
              </a:pPr>
              <a:t>‹#›</a:t>
            </a:fld>
            <a:endParaRPr lang="en-US" dirty="0"/>
          </a:p>
        </p:txBody>
      </p:sp>
      <p:sp>
        <p:nvSpPr>
          <p:cNvPr id="5" name="Slide Number Placeholder 4"/>
          <p:cNvSpPr>
            <a:spLocks noGrp="1"/>
          </p:cNvSpPr>
          <p:nvPr>
            <p:ph type="sldNum" sz="quarter" idx="12"/>
          </p:nvPr>
        </p:nvSpPr>
        <p:spPr/>
        <p:txBody>
          <a:bodyPr/>
          <a:lstStyle/>
          <a:p>
            <a:fld id="{48A50E09-5289-4765-BBD8-39A7CE1DB6BE}" type="slidenum">
              <a:rPr lang="en-US" smtClean="0"/>
              <a:pPr/>
              <a:t>‹#›</a:t>
            </a:fld>
            <a:endParaRPr lang="en-US" dirty="0"/>
          </a:p>
        </p:txBody>
      </p:sp>
    </p:spTree>
  </p:cSld>
  <p:clrMapOvr>
    <a:masterClrMapping/>
  </p:clrMapOvr>
  <p:timing>
    <p:tnLst>
      <p:par>
        <p:cTn id="1" dur="indefinite" restart="never" nodeType="tmRoot"/>
      </p:par>
    </p:tnLst>
  </p:timing>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46BEA-E39D-4EA3-9422-133AB014BDD2}" type="datetimeFigureOut">
              <a:rPr lang="en-US" smtClean="0"/>
              <a:pPr/>
              <a:t>4/19/2022</a:t>
            </a:fld>
            <a:endParaRPr lang="en-US" dirty="0"/>
          </a:p>
        </p:txBody>
      </p:sp>
      <p:sp>
        <p:nvSpPr>
          <p:cNvPr id="3" name="Footer Placeholder 2"/>
          <p:cNvSpPr>
            <a:spLocks noGrp="1"/>
          </p:cNvSpPr>
          <p:nvPr>
            <p:ph type="ftr" sz="quarter" idx="11"/>
          </p:nvPr>
        </p:nvSpPr>
        <p:spPr/>
        <p:txBody>
          <a:bodyPr/>
          <a:lstStyle/>
          <a:p>
            <a:pPr>
              <a:defRPr/>
            </a:pPr>
            <a:fld id="{B31A95FD-446E-4F15-96CE-ED63CC0BEEAA}" type="slidenum">
              <a:rPr lang="en-US" smtClean="0"/>
              <a:pPr>
                <a:defRPr/>
              </a:pPr>
              <a:t>‹#›</a:t>
            </a:fld>
            <a:endParaRPr lang="en-US" dirty="0"/>
          </a:p>
        </p:txBody>
      </p:sp>
      <p:sp>
        <p:nvSpPr>
          <p:cNvPr id="4" name="Slide Number Placeholder 3"/>
          <p:cNvSpPr>
            <a:spLocks noGrp="1"/>
          </p:cNvSpPr>
          <p:nvPr>
            <p:ph type="sldNum" sz="quarter" idx="12"/>
          </p:nvPr>
        </p:nvSpPr>
        <p:spPr/>
        <p:txBody>
          <a:bodyPr/>
          <a:lstStyle/>
          <a:p>
            <a:fld id="{48A50E09-5289-4765-BBD8-39A7CE1DB6BE}" type="slidenum">
              <a:rPr lang="en-US" smtClean="0"/>
              <a:pPr/>
              <a:t>‹#›</a:t>
            </a:fld>
            <a:endParaRPr lang="en-US" dirty="0"/>
          </a:p>
        </p:txBody>
      </p:sp>
    </p:spTree>
  </p:cSld>
  <p:clrMapOvr>
    <a:masterClrMapping/>
  </p:clrMapOvr>
  <p:timing>
    <p:tnLst>
      <p:par>
        <p:cTn id="1" dur="indefinite" restart="never" nodeType="tmRoot"/>
      </p:par>
    </p:tnLst>
  </p:timing>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46BEA-E39D-4EA3-9422-133AB014BDD2}" type="datetimeFigureOut">
              <a:rPr lang="en-US" smtClean="0"/>
              <a:pPr/>
              <a:t>4/19/2022</a:t>
            </a:fld>
            <a:endParaRPr lang="en-US" dirty="0"/>
          </a:p>
        </p:txBody>
      </p:sp>
      <p:sp>
        <p:nvSpPr>
          <p:cNvPr id="6" name="Footer Placeholder 5"/>
          <p:cNvSpPr>
            <a:spLocks noGrp="1"/>
          </p:cNvSpPr>
          <p:nvPr>
            <p:ph type="ftr" sz="quarter" idx="11"/>
          </p:nvPr>
        </p:nvSpPr>
        <p:spPr/>
        <p:txBody>
          <a:bodyPr/>
          <a:lstStyle/>
          <a:p>
            <a:pPr>
              <a:defRPr/>
            </a:pPr>
            <a:fld id="{B31A95FD-446E-4F15-96CE-ED63CC0BEEAA}" type="slidenum">
              <a:rPr lang="en-US" smtClean="0"/>
              <a:pPr>
                <a:defRPr/>
              </a:pPr>
              <a:t>‹#›</a:t>
            </a:fld>
            <a:endParaRPr lang="en-US" dirty="0"/>
          </a:p>
        </p:txBody>
      </p:sp>
      <p:sp>
        <p:nvSpPr>
          <p:cNvPr id="7" name="Slide Number Placeholder 6"/>
          <p:cNvSpPr>
            <a:spLocks noGrp="1"/>
          </p:cNvSpPr>
          <p:nvPr>
            <p:ph type="sldNum" sz="quarter" idx="12"/>
          </p:nvPr>
        </p:nvSpPr>
        <p:spPr/>
        <p:txBody>
          <a:bodyPr/>
          <a:lstStyle/>
          <a:p>
            <a:fld id="{48A50E09-5289-4765-BBD8-39A7CE1DB6BE}" type="slidenum">
              <a:rPr lang="en-US" smtClean="0"/>
              <a:pPr/>
              <a:t>‹#›</a:t>
            </a:fld>
            <a:endParaRPr lang="en-US" dirty="0"/>
          </a:p>
        </p:txBody>
      </p:sp>
    </p:spTree>
  </p:cSld>
  <p:clrMapOvr>
    <a:masterClrMapping/>
  </p:clrMapOvr>
  <p:timing>
    <p:tnLst>
      <p:par>
        <p:cTn id="1" dur="indefinite" restart="never" nodeType="tmRoot"/>
      </p:par>
    </p:tnLst>
  </p:timing>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46BEA-E39D-4EA3-9422-133AB014BDD2}" type="datetimeFigureOut">
              <a:rPr lang="en-US" smtClean="0"/>
              <a:pPr/>
              <a:t>4/19/2022</a:t>
            </a:fld>
            <a:endParaRPr lang="en-US" dirty="0"/>
          </a:p>
        </p:txBody>
      </p:sp>
      <p:sp>
        <p:nvSpPr>
          <p:cNvPr id="6" name="Footer Placeholder 5"/>
          <p:cNvSpPr>
            <a:spLocks noGrp="1"/>
          </p:cNvSpPr>
          <p:nvPr>
            <p:ph type="ftr" sz="quarter" idx="11"/>
          </p:nvPr>
        </p:nvSpPr>
        <p:spPr/>
        <p:txBody>
          <a:bodyPr/>
          <a:lstStyle/>
          <a:p>
            <a:pPr>
              <a:defRPr/>
            </a:pPr>
            <a:fld id="{B31A95FD-446E-4F15-96CE-ED63CC0BEEAA}" type="slidenum">
              <a:rPr lang="en-US" smtClean="0"/>
              <a:pPr>
                <a:defRPr/>
              </a:pPr>
              <a:t>‹#›</a:t>
            </a:fld>
            <a:endParaRPr lang="en-US" dirty="0"/>
          </a:p>
        </p:txBody>
      </p:sp>
      <p:sp>
        <p:nvSpPr>
          <p:cNvPr id="7" name="Slide Number Placeholder 6"/>
          <p:cNvSpPr>
            <a:spLocks noGrp="1"/>
          </p:cNvSpPr>
          <p:nvPr>
            <p:ph type="sldNum" sz="quarter" idx="12"/>
          </p:nvPr>
        </p:nvSpPr>
        <p:spPr/>
        <p:txBody>
          <a:bodyPr/>
          <a:lstStyle/>
          <a:p>
            <a:fld id="{48A50E09-5289-4765-BBD8-39A7CE1DB6BE}" type="slidenum">
              <a:rPr lang="en-US" smtClean="0"/>
              <a:pPr/>
              <a:t>‹#›</a:t>
            </a:fld>
            <a:endParaRPr lang="en-US" dirty="0"/>
          </a:p>
        </p:txBody>
      </p:sp>
    </p:spTree>
  </p:cSld>
  <p:clrMapOvr>
    <a:masterClrMapping/>
  </p:clrMapOvr>
  <p:timing>
    <p:tnLst>
      <p:par>
        <p:cTn id="1" dur="indefinite" restart="never" nodeType="tmRoot"/>
      </p:par>
    </p:tnLst>
  </p:timing>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446BEA-E39D-4EA3-9422-133AB014BDD2}" type="datetimeFigureOut">
              <a:rPr lang="en-US" smtClean="0"/>
              <a:pPr/>
              <a:t>4/19/2022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fld id="{B31A95FD-446E-4F15-96CE-ED63CC0BEEAA}" type="slidenum">
              <a:rPr lang="en-US" smtClean="0"/>
              <a:pPr>
                <a:defRPr/>
              </a:pPr>
              <a:t>‹#›</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A50E09-5289-4765-BBD8-39A7CE1DB6B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 id="2147484254" r:id="rId12"/>
    <p:sldLayoutId id="2147484255" r:id="rId13"/>
    <p:sldLayoutId id="2147484259" r:id="rId14"/>
    <p:sldLayoutId id="2147484261" r:id="rId15"/>
  </p:sldLayoutIdLst>
  <p:transition spd="slow">
    <p:fade thruBlk="1"/>
  </p:transition>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mailto:PublicComment@talbotcountymd.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chart" Target="../charts/char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ctrTitle" idx="4294967295"/>
          </p:nvPr>
        </p:nvSpPr>
        <p:spPr>
          <a:xfrm>
            <a:off x="2590800" y="152400"/>
            <a:ext cx="6553200" cy="762000"/>
          </a:xfrm>
          <a:prstGeom prst="rect">
            <a:avLst/>
          </a:prstGeom>
        </p:spPr>
        <p:txBody>
          <a:bodyPr>
            <a:normAutofit fontScale="90000"/>
          </a:bodyPr>
          <a:lstStyle/>
          <a:p>
            <a:pPr eaLnBrk="1" hangingPunct="1"/>
            <a:r>
              <a:rPr lang="en-US" sz="3200" b="1" dirty="0" smtClean="0">
                <a:latin typeface="Copperplate Gothic Light" pitchFamily="34" charset="0"/>
              </a:rPr>
              <a:t>	Talbot</a:t>
            </a:r>
            <a:r>
              <a:rPr lang="en-US" sz="3200" b="1" dirty="0" smtClean="0"/>
              <a:t> </a:t>
            </a:r>
            <a:r>
              <a:rPr lang="en-US" sz="3200" b="1" dirty="0" smtClean="0">
                <a:latin typeface="Copperplate Gothic Light" pitchFamily="34" charset="0"/>
              </a:rPr>
              <a:t>County, Maryland</a:t>
            </a:r>
          </a:p>
        </p:txBody>
      </p:sp>
      <p:sp>
        <p:nvSpPr>
          <p:cNvPr id="5124" name="Rectangle 3"/>
          <p:cNvSpPr>
            <a:spLocks noGrp="1" noChangeArrowheads="1"/>
          </p:cNvSpPr>
          <p:nvPr>
            <p:ph type="subTitle" idx="4294967295"/>
          </p:nvPr>
        </p:nvSpPr>
        <p:spPr>
          <a:xfrm>
            <a:off x="4572000" y="800100"/>
            <a:ext cx="4572000" cy="533400"/>
          </a:xfrm>
          <a:prstGeom prst="rect">
            <a:avLst/>
          </a:prstGeom>
        </p:spPr>
        <p:txBody>
          <a:bodyPr>
            <a:normAutofit fontScale="92500" lnSpcReduction="10000"/>
          </a:bodyPr>
          <a:lstStyle/>
          <a:p>
            <a:pPr algn="ctr" eaLnBrk="1" hangingPunct="1">
              <a:lnSpc>
                <a:spcPct val="80000"/>
              </a:lnSpc>
              <a:buNone/>
            </a:pPr>
            <a:r>
              <a:rPr lang="en-US" sz="1800" dirty="0" smtClean="0">
                <a:latin typeface="Copperplate Gothic Light" pitchFamily="34" charset="0"/>
              </a:rPr>
              <a:t>     FY 2023 Budget Introduction</a:t>
            </a:r>
          </a:p>
          <a:p>
            <a:pPr algn="ctr" eaLnBrk="1" hangingPunct="1">
              <a:lnSpc>
                <a:spcPct val="80000"/>
              </a:lnSpc>
              <a:buNone/>
            </a:pPr>
            <a:r>
              <a:rPr lang="en-US" sz="1800" dirty="0" smtClean="0">
                <a:latin typeface="Copperplate Gothic Light" pitchFamily="34" charset="0"/>
              </a:rPr>
              <a:t>April 19, 2022</a:t>
            </a:r>
          </a:p>
        </p:txBody>
      </p:sp>
      <p:pic>
        <p:nvPicPr>
          <p:cNvPr id="5125" name="Picture 4" descr="county seal full"/>
          <p:cNvPicPr>
            <a:picLocks noChangeAspect="1" noChangeArrowheads="1"/>
          </p:cNvPicPr>
          <p:nvPr/>
        </p:nvPicPr>
        <p:blipFill>
          <a:blip r:embed="rId3" cstate="print"/>
          <a:srcRect/>
          <a:stretch>
            <a:fillRect/>
          </a:stretch>
        </p:blipFill>
        <p:spPr bwMode="auto">
          <a:xfrm>
            <a:off x="0" y="0"/>
            <a:ext cx="1371600" cy="1389063"/>
          </a:xfrm>
          <a:prstGeom prst="rect">
            <a:avLst/>
          </a:prstGeom>
          <a:solidFill>
            <a:schemeClr val="accent1"/>
          </a:solidFill>
          <a:ln w="9525">
            <a:noFill/>
            <a:miter lim="800000"/>
            <a:headEnd/>
            <a:tailEnd/>
          </a:ln>
        </p:spPr>
      </p:pic>
      <p:sp>
        <p:nvSpPr>
          <p:cNvPr id="5126" name="Line 6"/>
          <p:cNvSpPr>
            <a:spLocks noChangeShapeType="1"/>
          </p:cNvSpPr>
          <p:nvPr/>
        </p:nvSpPr>
        <p:spPr bwMode="auto">
          <a:xfrm flipV="1">
            <a:off x="3124200" y="1333500"/>
            <a:ext cx="5843148" cy="0"/>
          </a:xfrm>
          <a:prstGeom prst="line">
            <a:avLst/>
          </a:prstGeom>
          <a:noFill/>
          <a:ln w="25400">
            <a:solidFill>
              <a:schemeClr val="tx1"/>
            </a:solidFill>
            <a:round/>
            <a:headEnd/>
            <a:tailEnd/>
          </a:ln>
        </p:spPr>
        <p:txBody>
          <a:bodyPr/>
          <a:lstStyle/>
          <a:p>
            <a:endParaRPr lang="en-US" dirty="0"/>
          </a:p>
        </p:txBody>
      </p:sp>
      <p:sp>
        <p:nvSpPr>
          <p:cNvPr id="7" name="TextBox 6"/>
          <p:cNvSpPr txBox="1"/>
          <p:nvPr/>
        </p:nvSpPr>
        <p:spPr>
          <a:xfrm>
            <a:off x="0" y="2362200"/>
            <a:ext cx="3124200" cy="5047536"/>
          </a:xfrm>
          <a:prstGeom prst="rect">
            <a:avLst/>
          </a:prstGeom>
          <a:noFill/>
        </p:spPr>
        <p:txBody>
          <a:bodyPr wrap="square" rtlCol="0">
            <a:spAutoFit/>
          </a:bodyPr>
          <a:lstStyle/>
          <a:p>
            <a:pPr algn="ctr"/>
            <a:r>
              <a:rPr lang="en-US" sz="2600" dirty="0" smtClean="0">
                <a:latin typeface="Calibri" pitchFamily="34" charset="0"/>
              </a:rPr>
              <a:t>FY 2023</a:t>
            </a:r>
          </a:p>
          <a:p>
            <a:pPr algn="ctr"/>
            <a:r>
              <a:rPr lang="en-US" sz="2600" dirty="0" smtClean="0">
                <a:latin typeface="Calibri" pitchFamily="34" charset="0"/>
              </a:rPr>
              <a:t>Proposed         General Fund Budget</a:t>
            </a:r>
          </a:p>
          <a:p>
            <a:pPr algn="ctr"/>
            <a:endParaRPr lang="en-US" sz="2000" dirty="0">
              <a:latin typeface="Calibri" pitchFamily="34" charset="0"/>
            </a:endParaRPr>
          </a:p>
          <a:p>
            <a:pPr algn="ctr"/>
            <a:r>
              <a:rPr lang="en-US" sz="4000" dirty="0" smtClean="0">
                <a:latin typeface="Calibri" pitchFamily="34" charset="0"/>
              </a:rPr>
              <a:t>$112,607,000</a:t>
            </a:r>
          </a:p>
          <a:p>
            <a:pPr algn="ctr"/>
            <a:r>
              <a:rPr lang="en-US" sz="4000" dirty="0" smtClean="0">
                <a:latin typeface="Calibri" pitchFamily="34" charset="0"/>
              </a:rPr>
              <a:t>______</a:t>
            </a:r>
          </a:p>
          <a:p>
            <a:pPr algn="ctr"/>
            <a:r>
              <a:rPr lang="en-US" sz="2000" dirty="0" smtClean="0">
                <a:latin typeface="Calibri" pitchFamily="34" charset="0"/>
              </a:rPr>
              <a:t>Current FY 2022</a:t>
            </a:r>
          </a:p>
          <a:p>
            <a:pPr algn="ctr"/>
            <a:r>
              <a:rPr lang="en-US" sz="2000" dirty="0" smtClean="0">
                <a:latin typeface="Calibri" pitchFamily="34" charset="0"/>
              </a:rPr>
              <a:t>General Fund Budget</a:t>
            </a:r>
          </a:p>
          <a:p>
            <a:pPr algn="ctr"/>
            <a:r>
              <a:rPr lang="en-US" sz="2000" dirty="0" smtClean="0">
                <a:latin typeface="Calibri" pitchFamily="34" charset="0"/>
              </a:rPr>
              <a:t>$112,816,000</a:t>
            </a:r>
          </a:p>
          <a:p>
            <a:pPr algn="ctr"/>
            <a:endParaRPr lang="en-US" sz="2600" dirty="0" smtClean="0">
              <a:latin typeface="Calibri" pitchFamily="34" charset="0"/>
            </a:endParaRPr>
          </a:p>
          <a:p>
            <a:pPr algn="ctr"/>
            <a:endParaRPr lang="en-US" sz="4000" dirty="0">
              <a:latin typeface="Calibri" pitchFamily="34" charset="0"/>
            </a:endParaRPr>
          </a:p>
          <a:p>
            <a:pPr algn="ctr"/>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7658" y="1409701"/>
            <a:ext cx="5639690" cy="5219699"/>
          </a:xfrm>
          <a:prstGeom prst="rect">
            <a:avLst/>
          </a:prstGeom>
        </p:spPr>
      </p:pic>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2177562" y="-44450"/>
            <a:ext cx="6553200" cy="762000"/>
          </a:xfrm>
        </p:spPr>
        <p:txBody>
          <a:bodyPr>
            <a:normAutofit/>
          </a:bodyPr>
          <a:lstStyle/>
          <a:p>
            <a:pPr eaLnBrk="1" hangingPunct="1"/>
            <a:r>
              <a:rPr lang="en-US" sz="3200" dirty="0" smtClean="0">
                <a:latin typeface="Copperplate Gothic Light" pitchFamily="34" charset="0"/>
              </a:rPr>
              <a:t>Talbot</a:t>
            </a:r>
            <a:r>
              <a:rPr lang="en-US" sz="3200" dirty="0" smtClean="0"/>
              <a:t> </a:t>
            </a:r>
            <a:r>
              <a:rPr lang="en-US" sz="3200" dirty="0" smtClean="0">
                <a:latin typeface="Copperplate Gothic Light" pitchFamily="34" charset="0"/>
              </a:rPr>
              <a:t>County, Maryland</a:t>
            </a:r>
          </a:p>
        </p:txBody>
      </p:sp>
      <p:sp>
        <p:nvSpPr>
          <p:cNvPr id="1028" name="Rectangle 3"/>
          <p:cNvSpPr>
            <a:spLocks noGrp="1" noChangeArrowheads="1"/>
          </p:cNvSpPr>
          <p:nvPr>
            <p:ph type="subTitle" idx="1"/>
          </p:nvPr>
        </p:nvSpPr>
        <p:spPr>
          <a:xfrm>
            <a:off x="3505200" y="838200"/>
            <a:ext cx="4572000" cy="457200"/>
          </a:xfrm>
        </p:spPr>
        <p:txBody>
          <a:bodyPr/>
          <a:lstStyle/>
          <a:p>
            <a:pPr>
              <a:lnSpc>
                <a:spcPct val="80000"/>
              </a:lnSpc>
            </a:pPr>
            <a:r>
              <a:rPr lang="en-US" sz="1800" dirty="0" smtClean="0">
                <a:solidFill>
                  <a:schemeClr val="tx1"/>
                </a:solidFill>
                <a:latin typeface="Copperplate Gothic Light" pitchFamily="34" charset="0"/>
              </a:rPr>
              <a:t>FY 2023 Proposed Budget </a:t>
            </a:r>
          </a:p>
        </p:txBody>
      </p:sp>
      <p:pic>
        <p:nvPicPr>
          <p:cNvPr id="1029" name="Picture 4" descr="county seal full"/>
          <p:cNvPicPr>
            <a:picLocks noChangeAspect="1" noChangeArrowheads="1"/>
          </p:cNvPicPr>
          <p:nvPr/>
        </p:nvPicPr>
        <p:blipFill>
          <a:blip r:embed="rId3" cstate="print"/>
          <a:stretch>
            <a:fillRect/>
          </a:stretch>
        </p:blipFill>
        <p:spPr bwMode="auto">
          <a:xfrm>
            <a:off x="0" y="147635"/>
            <a:ext cx="1371600" cy="1371600"/>
          </a:xfrm>
          <a:prstGeom prst="rect">
            <a:avLst/>
          </a:prstGeom>
          <a:noFill/>
          <a:ln w="9525">
            <a:noFill/>
            <a:miter lim="800000"/>
            <a:headEnd/>
            <a:tailEnd/>
          </a:ln>
        </p:spPr>
      </p:pic>
      <p:sp>
        <p:nvSpPr>
          <p:cNvPr id="1030" name="Line 5"/>
          <p:cNvSpPr>
            <a:spLocks noChangeShapeType="1"/>
          </p:cNvSpPr>
          <p:nvPr/>
        </p:nvSpPr>
        <p:spPr bwMode="auto">
          <a:xfrm>
            <a:off x="2362200" y="1145969"/>
            <a:ext cx="6019800" cy="0"/>
          </a:xfrm>
          <a:prstGeom prst="line">
            <a:avLst/>
          </a:prstGeom>
          <a:noFill/>
          <a:ln w="25400">
            <a:solidFill>
              <a:schemeClr val="tx1"/>
            </a:solidFill>
            <a:round/>
            <a:headEnd/>
            <a:tailEnd/>
          </a:ln>
        </p:spPr>
        <p:txBody>
          <a:bodyPr/>
          <a:lstStyle/>
          <a:p>
            <a:endParaRPr lang="en-US" dirty="0"/>
          </a:p>
        </p:txBody>
      </p:sp>
      <p:sp>
        <p:nvSpPr>
          <p:cNvPr id="1031" name="Text Box 6"/>
          <p:cNvSpPr txBox="1">
            <a:spLocks noChangeArrowheads="1"/>
          </p:cNvSpPr>
          <p:nvPr/>
        </p:nvSpPr>
        <p:spPr bwMode="auto">
          <a:xfrm>
            <a:off x="533400" y="2057400"/>
            <a:ext cx="8077200" cy="366713"/>
          </a:xfrm>
          <a:prstGeom prst="rect">
            <a:avLst/>
          </a:prstGeom>
          <a:noFill/>
          <a:ln w="9525">
            <a:noFill/>
            <a:miter lim="800000"/>
            <a:headEnd/>
            <a:tailEnd/>
          </a:ln>
        </p:spPr>
        <p:txBody>
          <a:bodyPr>
            <a:spAutoFit/>
          </a:bodyPr>
          <a:lstStyle/>
          <a:p>
            <a:pPr eaLnBrk="0" hangingPunct="0">
              <a:spcBef>
                <a:spcPct val="50000"/>
              </a:spcBef>
            </a:pPr>
            <a:endParaRPr lang="en-US" dirty="0"/>
          </a:p>
        </p:txBody>
      </p:sp>
      <p:sp>
        <p:nvSpPr>
          <p:cNvPr id="1032" name="Text Box 7"/>
          <p:cNvSpPr txBox="1">
            <a:spLocks noChangeArrowheads="1"/>
          </p:cNvSpPr>
          <p:nvPr/>
        </p:nvSpPr>
        <p:spPr bwMode="auto">
          <a:xfrm>
            <a:off x="1127125" y="1936750"/>
            <a:ext cx="6797675" cy="366713"/>
          </a:xfrm>
          <a:prstGeom prst="rect">
            <a:avLst/>
          </a:prstGeom>
          <a:noFill/>
          <a:ln w="9525">
            <a:noFill/>
            <a:miter lim="800000"/>
            <a:headEnd/>
            <a:tailEnd/>
          </a:ln>
        </p:spPr>
        <p:txBody>
          <a:bodyPr>
            <a:spAutoFit/>
          </a:bodyPr>
          <a:lstStyle/>
          <a:p>
            <a:pPr eaLnBrk="0" hangingPunct="0"/>
            <a:endParaRPr lang="en-US" dirty="0"/>
          </a:p>
        </p:txBody>
      </p:sp>
      <p:sp>
        <p:nvSpPr>
          <p:cNvPr id="78856" name="Text Box 8"/>
          <p:cNvSpPr txBox="1">
            <a:spLocks noChangeArrowheads="1"/>
          </p:cNvSpPr>
          <p:nvPr/>
        </p:nvSpPr>
        <p:spPr bwMode="auto">
          <a:xfrm>
            <a:off x="533400" y="1676400"/>
            <a:ext cx="8077200" cy="400110"/>
          </a:xfrm>
          <a:prstGeom prst="rect">
            <a:avLst/>
          </a:prstGeom>
          <a:noFill/>
          <a:ln w="9525">
            <a:noFill/>
            <a:miter lim="800000"/>
            <a:headEnd/>
            <a:tailEnd/>
          </a:ln>
        </p:spPr>
        <p:txBody>
          <a:bodyPr wrap="square">
            <a:spAutoFit/>
          </a:bodyPr>
          <a:lstStyle/>
          <a:p>
            <a:pPr lvl="3"/>
            <a:r>
              <a:rPr lang="en-US" sz="2000" b="1" dirty="0" smtClean="0">
                <a:latin typeface="Arial" pitchFamily="34" charset="0"/>
                <a:cs typeface="Arial" pitchFamily="34" charset="0"/>
              </a:rPr>
              <a:t>		</a:t>
            </a:r>
            <a:endParaRPr lang="en-US" sz="2000" dirty="0" smtClean="0">
              <a:latin typeface="Arial" pitchFamily="34" charset="0"/>
              <a:cs typeface="Arial" pitchFamily="34" charset="0"/>
            </a:endParaRPr>
          </a:p>
        </p:txBody>
      </p:sp>
      <p:pic>
        <p:nvPicPr>
          <p:cNvPr id="6" name="Picture 5"/>
          <p:cNvPicPr>
            <a:picLocks noChangeAspect="1"/>
          </p:cNvPicPr>
          <p:nvPr/>
        </p:nvPicPr>
        <p:blipFill>
          <a:blip r:embed="rId4"/>
          <a:stretch>
            <a:fillRect/>
          </a:stretch>
        </p:blipFill>
        <p:spPr>
          <a:xfrm>
            <a:off x="2514600" y="1211580"/>
            <a:ext cx="5562600" cy="5317807"/>
          </a:xfrm>
          <a:prstGeom prst="rect">
            <a:avLst/>
          </a:prstGeom>
        </p:spPr>
      </p:pic>
    </p:spTree>
    <p:extLst>
      <p:ext uri="{BB962C8B-B14F-4D97-AF65-F5344CB8AC3E}">
        <p14:creationId xmlns:p14="http://schemas.microsoft.com/office/powerpoint/2010/main" val="1351176857"/>
      </p:ext>
    </p:extLst>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idx="4294967295"/>
          </p:nvPr>
        </p:nvSpPr>
        <p:spPr>
          <a:xfrm>
            <a:off x="2072640" y="2"/>
            <a:ext cx="6553200" cy="546264"/>
          </a:xfrm>
          <a:prstGeom prst="rect">
            <a:avLst/>
          </a:prstGeom>
        </p:spPr>
        <p:txBody>
          <a:bodyPr>
            <a:normAutofit fontScale="90000"/>
          </a:bodyPr>
          <a:lstStyle/>
          <a:p>
            <a:pPr algn="ctr" eaLnBrk="1" hangingPunct="1"/>
            <a:r>
              <a:rPr lang="en-US" sz="3200" dirty="0" smtClean="0">
                <a:solidFill>
                  <a:srgbClr val="000000"/>
                </a:solidFill>
                <a:latin typeface="Copperplate Gothic Light" pitchFamily="34" charset="0"/>
              </a:rPr>
              <a:t>Fund Balance</a:t>
            </a:r>
          </a:p>
        </p:txBody>
      </p:sp>
      <p:sp>
        <p:nvSpPr>
          <p:cNvPr id="8195" name="Rectangle 3"/>
          <p:cNvSpPr>
            <a:spLocks noGrp="1" noChangeArrowheads="1"/>
          </p:cNvSpPr>
          <p:nvPr>
            <p:ph type="subTitle" idx="4294967295"/>
          </p:nvPr>
        </p:nvSpPr>
        <p:spPr>
          <a:xfrm>
            <a:off x="2947563" y="546266"/>
            <a:ext cx="4803355" cy="308757"/>
          </a:xfrm>
          <a:prstGeom prst="rect">
            <a:avLst/>
          </a:prstGeom>
        </p:spPr>
        <p:txBody>
          <a:bodyPr>
            <a:normAutofit lnSpcReduction="10000"/>
          </a:bodyPr>
          <a:lstStyle/>
          <a:p>
            <a:pPr algn="ctr">
              <a:lnSpc>
                <a:spcPct val="80000"/>
              </a:lnSpc>
              <a:buNone/>
            </a:pPr>
            <a:r>
              <a:rPr lang="en-US" sz="1800" dirty="0" smtClean="0">
                <a:latin typeface="Copperplate Gothic Light" pitchFamily="34" charset="0"/>
              </a:rPr>
              <a:t>FY 2023 Proposed Budget </a:t>
            </a:r>
          </a:p>
        </p:txBody>
      </p:sp>
      <p:pic>
        <p:nvPicPr>
          <p:cNvPr id="8196" name="Picture 4" descr="county seal full"/>
          <p:cNvPicPr>
            <a:picLocks noChangeAspect="1" noChangeArrowheads="1"/>
          </p:cNvPicPr>
          <p:nvPr/>
        </p:nvPicPr>
        <p:blipFill>
          <a:blip r:embed="rId3" cstate="print"/>
          <a:srcRect/>
          <a:stretch>
            <a:fillRect/>
          </a:stretch>
        </p:blipFill>
        <p:spPr bwMode="auto">
          <a:xfrm>
            <a:off x="326222" y="118754"/>
            <a:ext cx="968188" cy="855023"/>
          </a:xfrm>
          <a:prstGeom prst="rect">
            <a:avLst/>
          </a:prstGeom>
          <a:noFill/>
          <a:ln w="9525">
            <a:noFill/>
            <a:miter lim="800000"/>
            <a:headEnd/>
            <a:tailEnd/>
          </a:ln>
        </p:spPr>
      </p:pic>
      <p:sp>
        <p:nvSpPr>
          <p:cNvPr id="8197" name="Line 6"/>
          <p:cNvSpPr>
            <a:spLocks noChangeShapeType="1"/>
          </p:cNvSpPr>
          <p:nvPr/>
        </p:nvSpPr>
        <p:spPr bwMode="auto">
          <a:xfrm>
            <a:off x="2618806" y="855023"/>
            <a:ext cx="6019800" cy="0"/>
          </a:xfrm>
          <a:prstGeom prst="line">
            <a:avLst/>
          </a:prstGeom>
          <a:noFill/>
          <a:ln w="25400">
            <a:solidFill>
              <a:schemeClr val="tx1"/>
            </a:solidFill>
            <a:round/>
            <a:headEnd/>
            <a:tailEnd/>
          </a:ln>
        </p:spPr>
        <p:txBody>
          <a:bodyPr/>
          <a:lstStyle/>
          <a:p>
            <a:endParaRPr lang="en-US" dirty="0"/>
          </a:p>
        </p:txBody>
      </p:sp>
      <p:pic>
        <p:nvPicPr>
          <p:cNvPr id="4" name="Picture 3"/>
          <p:cNvPicPr>
            <a:picLocks noChangeAspect="1"/>
          </p:cNvPicPr>
          <p:nvPr/>
        </p:nvPicPr>
        <p:blipFill>
          <a:blip r:embed="rId4"/>
          <a:stretch>
            <a:fillRect/>
          </a:stretch>
        </p:blipFill>
        <p:spPr>
          <a:xfrm>
            <a:off x="1143000" y="973777"/>
            <a:ext cx="7482840" cy="5411783"/>
          </a:xfrm>
          <a:prstGeom prst="rect">
            <a:avLst/>
          </a:prstGeom>
        </p:spPr>
      </p:pic>
    </p:spTree>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782636" y="28684"/>
            <a:ext cx="7772400" cy="802434"/>
          </a:xfrm>
        </p:spPr>
        <p:txBody>
          <a:bodyPr>
            <a:normAutofit/>
          </a:bodyPr>
          <a:lstStyle/>
          <a:p>
            <a:r>
              <a:rPr lang="en-US" dirty="0" smtClean="0"/>
              <a:t>Talbot County, Maryland</a:t>
            </a:r>
          </a:p>
        </p:txBody>
      </p:sp>
      <p:sp>
        <p:nvSpPr>
          <p:cNvPr id="1028" name="Rectangle 3"/>
          <p:cNvSpPr>
            <a:spLocks noGrp="1" noChangeArrowheads="1"/>
          </p:cNvSpPr>
          <p:nvPr>
            <p:ph type="subTitle" idx="1"/>
          </p:nvPr>
        </p:nvSpPr>
        <p:spPr>
          <a:xfrm rot="10800000" flipV="1">
            <a:off x="1371600" y="821094"/>
            <a:ext cx="6400800" cy="373223"/>
          </a:xfrm>
        </p:spPr>
        <p:txBody>
          <a:bodyPr>
            <a:normAutofit fontScale="70000" lnSpcReduction="20000"/>
          </a:bodyPr>
          <a:lstStyle/>
          <a:p>
            <a:r>
              <a:rPr lang="en-US" dirty="0" smtClean="0">
                <a:solidFill>
                  <a:srgbClr val="000000"/>
                </a:solidFill>
              </a:rPr>
              <a:t>FY 2023  Proposed Budget</a:t>
            </a:r>
          </a:p>
        </p:txBody>
      </p:sp>
      <p:pic>
        <p:nvPicPr>
          <p:cNvPr id="1029" name="Picture 4" descr="county seal full"/>
          <p:cNvPicPr>
            <a:picLocks noChangeAspect="1" noChangeArrowheads="1"/>
          </p:cNvPicPr>
          <p:nvPr/>
        </p:nvPicPr>
        <p:blipFill>
          <a:blip r:embed="rId3" cstate="print"/>
          <a:stretch>
            <a:fillRect/>
          </a:stretch>
        </p:blipFill>
        <p:spPr bwMode="auto">
          <a:xfrm>
            <a:off x="96836" y="173036"/>
            <a:ext cx="1198563" cy="1198563"/>
          </a:xfrm>
          <a:prstGeom prst="rect">
            <a:avLst/>
          </a:prstGeom>
          <a:noFill/>
          <a:ln w="9525">
            <a:noFill/>
            <a:miter lim="800000"/>
            <a:headEnd/>
            <a:tailEnd/>
          </a:ln>
        </p:spPr>
      </p:pic>
      <p:sp>
        <p:nvSpPr>
          <p:cNvPr id="1030" name="Line 5"/>
          <p:cNvSpPr>
            <a:spLocks noChangeShapeType="1"/>
          </p:cNvSpPr>
          <p:nvPr/>
        </p:nvSpPr>
        <p:spPr bwMode="auto">
          <a:xfrm>
            <a:off x="2362200" y="1371600"/>
            <a:ext cx="6019800" cy="0"/>
          </a:xfrm>
          <a:prstGeom prst="line">
            <a:avLst/>
          </a:prstGeom>
          <a:noFill/>
          <a:ln w="25400">
            <a:solidFill>
              <a:schemeClr val="tx1"/>
            </a:solidFill>
            <a:round/>
            <a:headEnd/>
            <a:tailEnd/>
          </a:ln>
        </p:spPr>
        <p:txBody>
          <a:bodyPr/>
          <a:lstStyle/>
          <a:p>
            <a:endParaRPr lang="en-US" dirty="0"/>
          </a:p>
        </p:txBody>
      </p:sp>
      <p:sp>
        <p:nvSpPr>
          <p:cNvPr id="1031" name="Text Box 6"/>
          <p:cNvSpPr txBox="1">
            <a:spLocks noChangeArrowheads="1"/>
          </p:cNvSpPr>
          <p:nvPr/>
        </p:nvSpPr>
        <p:spPr bwMode="auto">
          <a:xfrm>
            <a:off x="0" y="1281312"/>
            <a:ext cx="8077200" cy="366713"/>
          </a:xfrm>
          <a:prstGeom prst="rect">
            <a:avLst/>
          </a:prstGeom>
          <a:noFill/>
          <a:ln w="9525">
            <a:noFill/>
            <a:miter lim="800000"/>
            <a:headEnd/>
            <a:tailEnd/>
          </a:ln>
        </p:spPr>
        <p:txBody>
          <a:bodyPr>
            <a:spAutoFit/>
          </a:bodyPr>
          <a:lstStyle/>
          <a:p>
            <a:pPr eaLnBrk="0" hangingPunct="0">
              <a:spcBef>
                <a:spcPct val="50000"/>
              </a:spcBef>
            </a:pPr>
            <a:endParaRPr lang="en-US" dirty="0"/>
          </a:p>
        </p:txBody>
      </p:sp>
      <p:sp>
        <p:nvSpPr>
          <p:cNvPr id="1032" name="Text Box 7"/>
          <p:cNvSpPr txBox="1">
            <a:spLocks noChangeArrowheads="1"/>
          </p:cNvSpPr>
          <p:nvPr/>
        </p:nvSpPr>
        <p:spPr bwMode="auto">
          <a:xfrm>
            <a:off x="1127125" y="1936751"/>
            <a:ext cx="6797675" cy="369332"/>
          </a:xfrm>
          <a:prstGeom prst="rect">
            <a:avLst/>
          </a:prstGeom>
          <a:noFill/>
          <a:ln w="9525">
            <a:noFill/>
            <a:miter lim="800000"/>
            <a:headEnd/>
            <a:tailEnd/>
          </a:ln>
        </p:spPr>
        <p:txBody>
          <a:bodyPr wrap="square">
            <a:spAutoFit/>
          </a:bodyPr>
          <a:lstStyle/>
          <a:p>
            <a:pPr eaLnBrk="0" hangingPunct="0"/>
            <a:endParaRPr lang="en-US" dirty="0"/>
          </a:p>
        </p:txBody>
      </p:sp>
      <p:sp>
        <p:nvSpPr>
          <p:cNvPr id="78856" name="Text Box 8"/>
          <p:cNvSpPr txBox="1">
            <a:spLocks noChangeArrowheads="1"/>
          </p:cNvSpPr>
          <p:nvPr/>
        </p:nvSpPr>
        <p:spPr bwMode="auto">
          <a:xfrm>
            <a:off x="461042" y="1591875"/>
            <a:ext cx="8237284" cy="400110"/>
          </a:xfrm>
          <a:prstGeom prst="rect">
            <a:avLst/>
          </a:prstGeom>
          <a:noFill/>
          <a:ln w="9525">
            <a:noFill/>
            <a:miter lim="800000"/>
            <a:headEnd/>
            <a:tailEnd/>
          </a:ln>
        </p:spPr>
        <p:txBody>
          <a:bodyPr wrap="square">
            <a:spAutoFit/>
          </a:bodyPr>
          <a:lstStyle/>
          <a:p>
            <a:pPr lvl="3"/>
            <a:r>
              <a:rPr lang="en-US" sz="2000" b="1" dirty="0" smtClean="0">
                <a:latin typeface="Arial" pitchFamily="34" charset="0"/>
                <a:cs typeface="Arial" pitchFamily="34" charset="0"/>
              </a:rPr>
              <a:t>		</a:t>
            </a:r>
            <a:endParaRPr lang="en-US" sz="2000" dirty="0" smtClean="0">
              <a:latin typeface="Arial" pitchFamily="34" charset="0"/>
              <a:cs typeface="Arial" pitchFamily="34" charset="0"/>
            </a:endParaRPr>
          </a:p>
        </p:txBody>
      </p:sp>
      <p:sp>
        <p:nvSpPr>
          <p:cNvPr id="9" name="Rectangle 8"/>
          <p:cNvSpPr/>
          <p:nvPr/>
        </p:nvSpPr>
        <p:spPr>
          <a:xfrm>
            <a:off x="-66002" y="1071434"/>
            <a:ext cx="9047164" cy="1938992"/>
          </a:xfrm>
          <a:prstGeom prst="rect">
            <a:avLst/>
          </a:prstGeom>
        </p:spPr>
        <p:txBody>
          <a:bodyPr wrap="square">
            <a:spAutoFit/>
          </a:bodyPr>
          <a:lstStyle/>
          <a:p>
            <a:pPr marL="0" indent="0" algn="ctr">
              <a:buNone/>
            </a:pPr>
            <a:endParaRPr lang="en-US" sz="2400" u="sng" dirty="0" smtClean="0">
              <a:latin typeface="+mn-lt"/>
            </a:endParaRPr>
          </a:p>
          <a:p>
            <a:pPr lvl="1"/>
            <a:endParaRPr lang="en-US" sz="2400" dirty="0" smtClean="0">
              <a:latin typeface="+mn-lt"/>
              <a:cs typeface="Arial" pitchFamily="34" charset="0"/>
            </a:endParaRPr>
          </a:p>
          <a:p>
            <a:pPr marL="0" indent="0" algn="ctr">
              <a:buNone/>
            </a:pPr>
            <a:r>
              <a:rPr lang="en-US" sz="2400" dirty="0" smtClean="0">
                <a:latin typeface="+mn-lt"/>
              </a:rPr>
              <a:t>Public Hearings will be held on Tuesday, May 3, 2022 at </a:t>
            </a:r>
          </a:p>
          <a:p>
            <a:pPr marL="0" indent="0" algn="ctr">
              <a:buNone/>
            </a:pPr>
            <a:r>
              <a:rPr lang="en-US" sz="2400" dirty="0" smtClean="0">
                <a:latin typeface="+mn-lt"/>
              </a:rPr>
              <a:t>2:00 p.m. (Bradley Meeting Room) and 7:00 p.m.  (Easton Elementary School Cafeteria)</a:t>
            </a:r>
          </a:p>
        </p:txBody>
      </p:sp>
      <p:cxnSp>
        <p:nvCxnSpPr>
          <p:cNvPr id="11" name="Straight Connector 10"/>
          <p:cNvCxnSpPr/>
          <p:nvPr/>
        </p:nvCxnSpPr>
        <p:spPr>
          <a:xfrm flipV="1">
            <a:off x="238932" y="2976105"/>
            <a:ext cx="8437296" cy="950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01777" y="3044571"/>
            <a:ext cx="8237284" cy="3785652"/>
          </a:xfrm>
          <a:prstGeom prst="rect">
            <a:avLst/>
          </a:prstGeom>
        </p:spPr>
        <p:txBody>
          <a:bodyPr wrap="square">
            <a:spAutoFit/>
          </a:bodyPr>
          <a:lstStyle/>
          <a:p>
            <a:pPr algn="ctr" eaLnBrk="0" hangingPunct="0">
              <a:spcBef>
                <a:spcPts val="0"/>
              </a:spcBef>
            </a:pPr>
            <a:r>
              <a:rPr lang="en-US" sz="2400" dirty="0" smtClean="0">
                <a:latin typeface="+mj-lt"/>
                <a:cs typeface="Calibri" pitchFamily="34" charset="0"/>
              </a:rPr>
              <a:t>The public is invited to submit written public comments by Monday, May 2, 2022 to </a:t>
            </a:r>
            <a:r>
              <a:rPr lang="en-US" sz="2400" u="sng" dirty="0" smtClean="0">
                <a:latin typeface="+mj-lt"/>
                <a:hlinkClick r:id="rId4"/>
              </a:rPr>
              <a:t>PublicComment@talbotcountymd.gov</a:t>
            </a:r>
            <a:endParaRPr lang="en-US" sz="2400" dirty="0" smtClean="0">
              <a:latin typeface="+mj-lt"/>
              <a:cs typeface="Calibri" pitchFamily="34" charset="0"/>
            </a:endParaRPr>
          </a:p>
          <a:p>
            <a:pPr algn="ctr" eaLnBrk="0" hangingPunct="0">
              <a:spcBef>
                <a:spcPts val="0"/>
              </a:spcBef>
            </a:pPr>
            <a:endParaRPr lang="en-US" sz="2400" dirty="0" smtClean="0">
              <a:latin typeface="Calibri" pitchFamily="34" charset="0"/>
              <a:cs typeface="Calibri" pitchFamily="34" charset="0"/>
            </a:endParaRPr>
          </a:p>
          <a:p>
            <a:pPr algn="ctr" eaLnBrk="0" hangingPunct="0">
              <a:spcBef>
                <a:spcPts val="0"/>
              </a:spcBef>
            </a:pPr>
            <a:r>
              <a:rPr lang="en-US" sz="2400" dirty="0" smtClean="0">
                <a:latin typeface="Calibri" pitchFamily="34" charset="0"/>
                <a:cs typeface="Calibri" pitchFamily="34" charset="0"/>
              </a:rPr>
              <a:t>For more information on the</a:t>
            </a:r>
          </a:p>
          <a:p>
            <a:pPr algn="ctr" eaLnBrk="0" hangingPunct="0">
              <a:spcBef>
                <a:spcPts val="0"/>
              </a:spcBef>
            </a:pPr>
            <a:r>
              <a:rPr lang="en-US" sz="2400" u="sng" dirty="0" smtClean="0">
                <a:latin typeface="Calibri" pitchFamily="34" charset="0"/>
                <a:cs typeface="Calibri" pitchFamily="34" charset="0"/>
              </a:rPr>
              <a:t>FY 2023 Proposed Budget</a:t>
            </a:r>
          </a:p>
          <a:p>
            <a:pPr algn="ctr" eaLnBrk="0" hangingPunct="0">
              <a:spcBef>
                <a:spcPts val="0"/>
              </a:spcBef>
            </a:pPr>
            <a:r>
              <a:rPr lang="en-US" sz="2400" i="1" dirty="0" smtClean="0">
                <a:latin typeface="+mn-lt"/>
                <a:cs typeface="Calibri" pitchFamily="34" charset="0"/>
              </a:rPr>
              <a:t>(Bill No. </a:t>
            </a:r>
            <a:r>
              <a:rPr lang="en-US" sz="2400" i="1" dirty="0" smtClean="0">
                <a:latin typeface="+mn-lt"/>
              </a:rPr>
              <a:t>1498)</a:t>
            </a:r>
            <a:endParaRPr lang="en-US" sz="2400" dirty="0" smtClean="0">
              <a:latin typeface="Calibri" pitchFamily="34" charset="0"/>
              <a:cs typeface="Calibri" pitchFamily="34" charset="0"/>
            </a:endParaRPr>
          </a:p>
          <a:p>
            <a:pPr algn="ctr" eaLnBrk="0" hangingPunct="0">
              <a:spcBef>
                <a:spcPts val="0"/>
              </a:spcBef>
            </a:pPr>
            <a:r>
              <a:rPr lang="en-US" sz="2400" dirty="0" smtClean="0">
                <a:latin typeface="Calibri" pitchFamily="34" charset="0"/>
                <a:cs typeface="Calibri" pitchFamily="34" charset="0"/>
              </a:rPr>
              <a:t>Visit Our Website:</a:t>
            </a:r>
          </a:p>
          <a:p>
            <a:pPr algn="ctr" eaLnBrk="0" hangingPunct="0">
              <a:spcBef>
                <a:spcPts val="0"/>
              </a:spcBef>
            </a:pPr>
            <a:r>
              <a:rPr lang="en-US" sz="2400" b="1" dirty="0" smtClean="0">
                <a:solidFill>
                  <a:srgbClr val="0070C0"/>
                </a:solidFill>
                <a:latin typeface="Calibri" pitchFamily="34" charset="0"/>
                <a:cs typeface="Calibri" pitchFamily="34" charset="0"/>
              </a:rPr>
              <a:t>www.talbotcountymd.gov</a:t>
            </a:r>
          </a:p>
          <a:p>
            <a:pPr algn="ctr" eaLnBrk="0" hangingPunct="0">
              <a:spcBef>
                <a:spcPts val="0"/>
              </a:spcBef>
            </a:pPr>
            <a:endParaRPr lang="en-US" sz="2400" b="1" dirty="0" smtClean="0">
              <a:solidFill>
                <a:srgbClr val="0070C0"/>
              </a:solidFill>
              <a:latin typeface="Calibri" pitchFamily="34" charset="0"/>
              <a:cs typeface="Calibri" pitchFamily="34" charset="0"/>
            </a:endParaRPr>
          </a:p>
          <a:p>
            <a:pPr algn="ctr" eaLnBrk="0" hangingPunct="0">
              <a:spcBef>
                <a:spcPts val="0"/>
              </a:spcBef>
            </a:pPr>
            <a:r>
              <a:rPr lang="en-US" sz="2400" dirty="0" smtClean="0">
                <a:solidFill>
                  <a:srgbClr val="0070C0"/>
                </a:solidFill>
                <a:latin typeface="Calibri" pitchFamily="34" charset="0"/>
                <a:cs typeface="Calibri" pitchFamily="34" charset="0"/>
              </a:rPr>
              <a:t> </a:t>
            </a:r>
            <a:endParaRPr lang="en-US" sz="2400" b="1" dirty="0">
              <a:latin typeface="Calibri" pitchFamily="34" charset="0"/>
              <a:cs typeface="Calibri" pitchFamily="34" charset="0"/>
            </a:endParaRPr>
          </a:p>
        </p:txBody>
      </p:sp>
    </p:spTree>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2133600" y="152400"/>
            <a:ext cx="6553200" cy="762000"/>
          </a:xfrm>
        </p:spPr>
        <p:txBody>
          <a:bodyPr>
            <a:normAutofit/>
          </a:bodyPr>
          <a:lstStyle/>
          <a:p>
            <a:pPr eaLnBrk="1" hangingPunct="1"/>
            <a:r>
              <a:rPr lang="en-US" sz="3200" dirty="0" smtClean="0">
                <a:latin typeface="Copperplate Gothic Light" pitchFamily="34" charset="0"/>
              </a:rPr>
              <a:t>Talbot</a:t>
            </a:r>
            <a:r>
              <a:rPr lang="en-US" sz="3200" dirty="0" smtClean="0"/>
              <a:t> </a:t>
            </a:r>
            <a:r>
              <a:rPr lang="en-US" sz="3200" dirty="0" smtClean="0">
                <a:latin typeface="Copperplate Gothic Light" pitchFamily="34" charset="0"/>
              </a:rPr>
              <a:t>County, Maryland</a:t>
            </a:r>
          </a:p>
        </p:txBody>
      </p:sp>
      <p:sp>
        <p:nvSpPr>
          <p:cNvPr id="1028" name="Rectangle 3"/>
          <p:cNvSpPr>
            <a:spLocks noGrp="1" noChangeArrowheads="1"/>
          </p:cNvSpPr>
          <p:nvPr>
            <p:ph type="subTitle" idx="1"/>
          </p:nvPr>
        </p:nvSpPr>
        <p:spPr>
          <a:xfrm>
            <a:off x="3505200" y="838200"/>
            <a:ext cx="4572000" cy="457200"/>
          </a:xfrm>
        </p:spPr>
        <p:txBody>
          <a:bodyPr>
            <a:normAutofit/>
          </a:bodyPr>
          <a:lstStyle/>
          <a:p>
            <a:pPr algn="ctr" eaLnBrk="1" hangingPunct="1">
              <a:lnSpc>
                <a:spcPct val="80000"/>
              </a:lnSpc>
            </a:pPr>
            <a:r>
              <a:rPr lang="en-US" sz="1800" dirty="0" smtClean="0">
                <a:solidFill>
                  <a:schemeClr val="tx1"/>
                </a:solidFill>
                <a:latin typeface="Copperplate Gothic Light" pitchFamily="34" charset="0"/>
              </a:rPr>
              <a:t>FY 2023  Proposed Budget</a:t>
            </a:r>
          </a:p>
        </p:txBody>
      </p:sp>
      <p:pic>
        <p:nvPicPr>
          <p:cNvPr id="1029" name="Picture 4" descr="county seal full"/>
          <p:cNvPicPr>
            <a:picLocks noChangeAspect="1" noChangeArrowheads="1"/>
          </p:cNvPicPr>
          <p:nvPr/>
        </p:nvPicPr>
        <p:blipFill>
          <a:blip r:embed="rId3" cstate="print"/>
          <a:stretch>
            <a:fillRect/>
          </a:stretch>
        </p:blipFill>
        <p:spPr bwMode="auto">
          <a:xfrm>
            <a:off x="96837" y="173037"/>
            <a:ext cx="1427163" cy="1427163"/>
          </a:xfrm>
          <a:prstGeom prst="rect">
            <a:avLst/>
          </a:prstGeom>
          <a:noFill/>
          <a:ln w="9525">
            <a:noFill/>
            <a:miter lim="800000"/>
            <a:headEnd/>
            <a:tailEnd/>
          </a:ln>
        </p:spPr>
      </p:pic>
      <p:sp>
        <p:nvSpPr>
          <p:cNvPr id="1030" name="Line 5"/>
          <p:cNvSpPr>
            <a:spLocks noChangeShapeType="1"/>
          </p:cNvSpPr>
          <p:nvPr/>
        </p:nvSpPr>
        <p:spPr bwMode="auto">
          <a:xfrm>
            <a:off x="2362200" y="1371600"/>
            <a:ext cx="6019800" cy="0"/>
          </a:xfrm>
          <a:prstGeom prst="line">
            <a:avLst/>
          </a:prstGeom>
          <a:noFill/>
          <a:ln w="25400">
            <a:solidFill>
              <a:schemeClr val="tx1"/>
            </a:solidFill>
            <a:round/>
            <a:headEnd/>
            <a:tailEnd/>
          </a:ln>
        </p:spPr>
        <p:txBody>
          <a:bodyPr/>
          <a:lstStyle/>
          <a:p>
            <a:endParaRPr lang="en-US" dirty="0"/>
          </a:p>
        </p:txBody>
      </p:sp>
      <p:sp>
        <p:nvSpPr>
          <p:cNvPr id="1031" name="Text Box 6"/>
          <p:cNvSpPr txBox="1">
            <a:spLocks noChangeArrowheads="1"/>
          </p:cNvSpPr>
          <p:nvPr/>
        </p:nvSpPr>
        <p:spPr bwMode="auto">
          <a:xfrm>
            <a:off x="533400" y="2057400"/>
            <a:ext cx="8077200" cy="366713"/>
          </a:xfrm>
          <a:prstGeom prst="rect">
            <a:avLst/>
          </a:prstGeom>
          <a:noFill/>
          <a:ln w="9525">
            <a:noFill/>
            <a:miter lim="800000"/>
            <a:headEnd/>
            <a:tailEnd/>
          </a:ln>
        </p:spPr>
        <p:txBody>
          <a:bodyPr>
            <a:spAutoFit/>
          </a:bodyPr>
          <a:lstStyle/>
          <a:p>
            <a:pPr eaLnBrk="0" hangingPunct="0">
              <a:spcBef>
                <a:spcPct val="50000"/>
              </a:spcBef>
            </a:pPr>
            <a:endParaRPr lang="en-US" dirty="0"/>
          </a:p>
        </p:txBody>
      </p:sp>
      <p:sp>
        <p:nvSpPr>
          <p:cNvPr id="1032" name="Text Box 7"/>
          <p:cNvSpPr txBox="1">
            <a:spLocks noChangeArrowheads="1"/>
          </p:cNvSpPr>
          <p:nvPr/>
        </p:nvSpPr>
        <p:spPr bwMode="auto">
          <a:xfrm>
            <a:off x="1127125" y="1936750"/>
            <a:ext cx="6797675" cy="366713"/>
          </a:xfrm>
          <a:prstGeom prst="rect">
            <a:avLst/>
          </a:prstGeom>
          <a:noFill/>
          <a:ln w="9525">
            <a:noFill/>
            <a:miter lim="800000"/>
            <a:headEnd/>
            <a:tailEnd/>
          </a:ln>
        </p:spPr>
        <p:txBody>
          <a:bodyPr>
            <a:spAutoFit/>
          </a:bodyPr>
          <a:lstStyle/>
          <a:p>
            <a:pPr eaLnBrk="0" hangingPunct="0"/>
            <a:endParaRPr lang="en-US" dirty="0"/>
          </a:p>
        </p:txBody>
      </p:sp>
      <p:sp>
        <p:nvSpPr>
          <p:cNvPr id="78856" name="Text Box 8"/>
          <p:cNvSpPr txBox="1">
            <a:spLocks noChangeArrowheads="1"/>
          </p:cNvSpPr>
          <p:nvPr/>
        </p:nvSpPr>
        <p:spPr bwMode="auto">
          <a:xfrm>
            <a:off x="-102770" y="1371600"/>
            <a:ext cx="8951495" cy="2446824"/>
          </a:xfrm>
          <a:prstGeom prst="rect">
            <a:avLst/>
          </a:prstGeom>
          <a:noFill/>
          <a:ln w="9525">
            <a:noFill/>
            <a:miter lim="800000"/>
            <a:headEnd/>
            <a:tailEnd/>
          </a:ln>
        </p:spPr>
        <p:txBody>
          <a:bodyPr wrap="square">
            <a:spAutoFit/>
          </a:bodyPr>
          <a:lstStyle/>
          <a:p>
            <a:pPr lvl="3" algn="ctr"/>
            <a:r>
              <a:rPr lang="en-US" sz="2000" b="1" dirty="0" smtClean="0">
                <a:latin typeface="Arial" pitchFamily="34" charset="0"/>
                <a:cs typeface="Arial" pitchFamily="34" charset="0"/>
              </a:rPr>
              <a:t>	</a:t>
            </a:r>
            <a:r>
              <a:rPr lang="en-US" sz="2400" b="1" dirty="0" smtClean="0">
                <a:latin typeface="+mn-lt"/>
                <a:cs typeface="Arial" pitchFamily="34" charset="0"/>
              </a:rPr>
              <a:t>Budget Strategy</a:t>
            </a:r>
          </a:p>
          <a:p>
            <a:pPr lvl="3"/>
            <a:endParaRPr lang="en-US" sz="2400" dirty="0" smtClean="0">
              <a:latin typeface="+mn-lt"/>
              <a:cs typeface="Arial" pitchFamily="34" charset="0"/>
            </a:endParaRPr>
          </a:p>
          <a:p>
            <a:pPr marL="1147763" lvl="2" indent="-233363"/>
            <a:endParaRPr lang="en-US" sz="1200" dirty="0" smtClean="0">
              <a:latin typeface="+mn-lt"/>
              <a:cs typeface="Arial" pitchFamily="34" charset="0"/>
            </a:endParaRPr>
          </a:p>
          <a:p>
            <a:pPr indent="-457200">
              <a:buFont typeface="Arial" panose="020B0604020202020204" pitchFamily="34" charset="0"/>
              <a:buChar char="•"/>
            </a:pPr>
            <a:endParaRPr lang="en-US" sz="2000" dirty="0" smtClean="0">
              <a:latin typeface="+mn-lt"/>
              <a:cs typeface="Arial" pitchFamily="34" charset="0"/>
            </a:endParaRPr>
          </a:p>
          <a:p>
            <a:pPr marL="171450" lvl="1" indent="-171450">
              <a:buFont typeface="Arial" panose="020B0604020202020204" pitchFamily="34" charset="0"/>
              <a:buChar char="•"/>
            </a:pPr>
            <a:endParaRPr lang="en-US" sz="1100" dirty="0" smtClean="0">
              <a:latin typeface="+mn-lt"/>
              <a:cs typeface="Arial" pitchFamily="34" charset="0"/>
            </a:endParaRPr>
          </a:p>
          <a:p>
            <a:endParaRPr lang="en-US" sz="2000" dirty="0">
              <a:latin typeface="+mn-lt"/>
              <a:cs typeface="Arial" pitchFamily="34" charset="0"/>
            </a:endParaRPr>
          </a:p>
          <a:p>
            <a:pPr lvl="1"/>
            <a:endParaRPr lang="en-US" sz="1100" dirty="0">
              <a:cs typeface="Arial" pitchFamily="34" charset="0"/>
            </a:endParaRPr>
          </a:p>
          <a:p>
            <a:pPr marL="398463" lvl="2" indent="-168275">
              <a:buFont typeface="Arial" pitchFamily="34" charset="0"/>
              <a:buChar char="•"/>
            </a:pPr>
            <a:endParaRPr lang="en-US" sz="1100" dirty="0" smtClean="0">
              <a:latin typeface="+mn-lt"/>
              <a:cs typeface="Arial" pitchFamily="34" charset="0"/>
            </a:endParaRPr>
          </a:p>
          <a:p>
            <a:pPr lvl="4"/>
            <a:endParaRPr lang="en-US" sz="2000" dirty="0" smtClean="0">
              <a:latin typeface="Arial" pitchFamily="34" charset="0"/>
              <a:cs typeface="Arial" pitchFamily="34" charset="0"/>
            </a:endParaRPr>
          </a:p>
        </p:txBody>
      </p:sp>
      <p:sp>
        <p:nvSpPr>
          <p:cNvPr id="2" name="TextBox 1"/>
          <p:cNvSpPr txBox="1"/>
          <p:nvPr/>
        </p:nvSpPr>
        <p:spPr>
          <a:xfrm>
            <a:off x="533400" y="1936070"/>
            <a:ext cx="8260080" cy="4702826"/>
          </a:xfrm>
          <a:prstGeom prst="rect">
            <a:avLst/>
          </a:prstGeom>
          <a:noFill/>
        </p:spPr>
        <p:txBody>
          <a:bodyPr wrap="square" rtlCol="0">
            <a:spAutoFit/>
          </a:bodyPr>
          <a:lstStyle/>
          <a:p>
            <a:pPr marL="342900" lvl="0" indent="-342900">
              <a:lnSpc>
                <a:spcPct val="106000"/>
              </a:lnSpc>
              <a:spcBef>
                <a:spcPts val="0"/>
              </a:spcBef>
              <a:spcAft>
                <a:spcPts val="0"/>
              </a:spcAft>
              <a:buFont typeface="Arial" panose="020B0604020202020204" pitchFamily="34" charset="0"/>
              <a:buChar char="•"/>
              <a:tabLst>
                <a:tab pos="457200" algn="l"/>
              </a:tabLst>
            </a:pP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FY 23 Proposed Budget has been developed to maintain core services, to provide for workforce stability, investment in capital projects addressing infrastructure, and in the improvement of public safety, education, and other general services.   </a:t>
            </a:r>
            <a:endParaRPr lang="en-US"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Bef>
                <a:spcPts val="0"/>
              </a:spcBef>
              <a:spcAft>
                <a:spcPts val="0"/>
              </a:spcAft>
              <a:buFont typeface="Arial" panose="020B0604020202020204" pitchFamily="34" charset="0"/>
              <a:buChar char="•"/>
              <a:tabLst>
                <a:tab pos="457200" algn="l"/>
              </a:tabLst>
            </a:pPr>
            <a:endParaRPr lang="en-US" sz="1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06000"/>
              </a:lnSpc>
              <a:spcBef>
                <a:spcPts val="0"/>
              </a:spcBef>
              <a:spcAft>
                <a:spcPts val="0"/>
              </a:spcAft>
              <a:buFont typeface="Arial" panose="020B0604020202020204" pitchFamily="34" charset="0"/>
              <a:buChar char="•"/>
              <a:tabLst>
                <a:tab pos="457200" algn="l"/>
              </a:tabLst>
            </a:pP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It closely mirrors the FY 22 funding levels and maintains a healthy fund balance in order to be optimally positioned for future economic uncertainties such as are being seen with inflationary pressures, escalating fuel and commodity costs, and the possibility of delays or disruptions in supply chains</a:t>
            </a:r>
            <a:r>
              <a:rPr lang="en-US"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t>
            </a:r>
          </a:p>
          <a:p>
            <a:pPr lvl="0">
              <a:lnSpc>
                <a:spcPct val="106000"/>
              </a:lnSpc>
              <a:spcBef>
                <a:spcPts val="0"/>
              </a:spcBef>
              <a:spcAft>
                <a:spcPts val="0"/>
              </a:spcAft>
              <a:tabLst>
                <a:tab pos="457200" algn="l"/>
              </a:tabLst>
            </a:pPr>
            <a:endParaRPr lang="en-US" sz="1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06000"/>
              </a:lnSpc>
              <a:spcBef>
                <a:spcPts val="0"/>
              </a:spcBef>
              <a:spcAft>
                <a:spcPts val="0"/>
              </a:spcAft>
              <a:buFont typeface="Arial" panose="020B0604020202020204" pitchFamily="34" charset="0"/>
              <a:buChar char="•"/>
              <a:tabLst>
                <a:tab pos="457200" algn="l"/>
              </a:tabLst>
            </a:pP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proposed budget continues to support the operational strategy of investing in Personnel, Processes, and Projects which are key elements in effectively providing public safety and general </a:t>
            </a:r>
            <a:r>
              <a:rPr lang="en-US"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services.  </a:t>
            </a:r>
            <a:endParaRPr lang="en-US" sz="12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mn-lt"/>
            </a:endParaRPr>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2133600" y="152400"/>
            <a:ext cx="6553200" cy="762000"/>
          </a:xfrm>
        </p:spPr>
        <p:txBody>
          <a:bodyPr>
            <a:normAutofit/>
          </a:bodyPr>
          <a:lstStyle/>
          <a:p>
            <a:pPr eaLnBrk="1" hangingPunct="1"/>
            <a:r>
              <a:rPr lang="en-US" sz="3200" dirty="0" smtClean="0">
                <a:latin typeface="Copperplate Gothic Light" pitchFamily="34" charset="0"/>
              </a:rPr>
              <a:t>Talbot</a:t>
            </a:r>
            <a:r>
              <a:rPr lang="en-US" sz="3200" dirty="0" smtClean="0"/>
              <a:t> </a:t>
            </a:r>
            <a:r>
              <a:rPr lang="en-US" sz="3200" dirty="0" smtClean="0">
                <a:latin typeface="Copperplate Gothic Light" pitchFamily="34" charset="0"/>
              </a:rPr>
              <a:t>County, Maryland</a:t>
            </a:r>
          </a:p>
        </p:txBody>
      </p:sp>
      <p:sp>
        <p:nvSpPr>
          <p:cNvPr id="1028" name="Rectangle 3"/>
          <p:cNvSpPr>
            <a:spLocks noGrp="1" noChangeArrowheads="1"/>
          </p:cNvSpPr>
          <p:nvPr>
            <p:ph type="subTitle" idx="1"/>
          </p:nvPr>
        </p:nvSpPr>
        <p:spPr>
          <a:xfrm>
            <a:off x="3505200" y="838200"/>
            <a:ext cx="4572000" cy="457200"/>
          </a:xfrm>
        </p:spPr>
        <p:txBody>
          <a:bodyPr>
            <a:normAutofit/>
          </a:bodyPr>
          <a:lstStyle/>
          <a:p>
            <a:pPr algn="ctr" eaLnBrk="1" hangingPunct="1">
              <a:lnSpc>
                <a:spcPct val="80000"/>
              </a:lnSpc>
            </a:pPr>
            <a:r>
              <a:rPr lang="en-US" sz="1800" dirty="0" smtClean="0">
                <a:solidFill>
                  <a:schemeClr val="tx1"/>
                </a:solidFill>
                <a:latin typeface="Copperplate Gothic Light" pitchFamily="34" charset="0"/>
              </a:rPr>
              <a:t>FY 2023  Proposed Budget</a:t>
            </a:r>
          </a:p>
        </p:txBody>
      </p:sp>
      <p:pic>
        <p:nvPicPr>
          <p:cNvPr id="1029" name="Picture 4" descr="county seal full"/>
          <p:cNvPicPr>
            <a:picLocks noChangeAspect="1" noChangeArrowheads="1"/>
          </p:cNvPicPr>
          <p:nvPr/>
        </p:nvPicPr>
        <p:blipFill>
          <a:blip r:embed="rId3" cstate="print"/>
          <a:stretch>
            <a:fillRect/>
          </a:stretch>
        </p:blipFill>
        <p:spPr bwMode="auto">
          <a:xfrm>
            <a:off x="96837" y="173037"/>
            <a:ext cx="1427163" cy="1427163"/>
          </a:xfrm>
          <a:prstGeom prst="rect">
            <a:avLst/>
          </a:prstGeom>
          <a:noFill/>
          <a:ln w="9525">
            <a:noFill/>
            <a:miter lim="800000"/>
            <a:headEnd/>
            <a:tailEnd/>
          </a:ln>
        </p:spPr>
      </p:pic>
      <p:sp>
        <p:nvSpPr>
          <p:cNvPr id="1030" name="Line 5"/>
          <p:cNvSpPr>
            <a:spLocks noChangeShapeType="1"/>
          </p:cNvSpPr>
          <p:nvPr/>
        </p:nvSpPr>
        <p:spPr bwMode="auto">
          <a:xfrm>
            <a:off x="2362200" y="1371600"/>
            <a:ext cx="6019800" cy="0"/>
          </a:xfrm>
          <a:prstGeom prst="line">
            <a:avLst/>
          </a:prstGeom>
          <a:noFill/>
          <a:ln w="25400">
            <a:solidFill>
              <a:schemeClr val="tx1"/>
            </a:solidFill>
            <a:round/>
            <a:headEnd/>
            <a:tailEnd/>
          </a:ln>
        </p:spPr>
        <p:txBody>
          <a:bodyPr/>
          <a:lstStyle/>
          <a:p>
            <a:endParaRPr lang="en-US" dirty="0"/>
          </a:p>
        </p:txBody>
      </p:sp>
      <p:sp>
        <p:nvSpPr>
          <p:cNvPr id="1031" name="Text Box 6"/>
          <p:cNvSpPr txBox="1">
            <a:spLocks noChangeArrowheads="1"/>
          </p:cNvSpPr>
          <p:nvPr/>
        </p:nvSpPr>
        <p:spPr bwMode="auto">
          <a:xfrm>
            <a:off x="533400" y="2057400"/>
            <a:ext cx="8077200" cy="366713"/>
          </a:xfrm>
          <a:prstGeom prst="rect">
            <a:avLst/>
          </a:prstGeom>
          <a:noFill/>
          <a:ln w="9525">
            <a:noFill/>
            <a:miter lim="800000"/>
            <a:headEnd/>
            <a:tailEnd/>
          </a:ln>
        </p:spPr>
        <p:txBody>
          <a:bodyPr>
            <a:spAutoFit/>
          </a:bodyPr>
          <a:lstStyle/>
          <a:p>
            <a:pPr eaLnBrk="0" hangingPunct="0">
              <a:spcBef>
                <a:spcPct val="50000"/>
              </a:spcBef>
            </a:pPr>
            <a:endParaRPr lang="en-US" dirty="0"/>
          </a:p>
        </p:txBody>
      </p:sp>
      <p:sp>
        <p:nvSpPr>
          <p:cNvPr id="1032" name="Text Box 7"/>
          <p:cNvSpPr txBox="1">
            <a:spLocks noChangeArrowheads="1"/>
          </p:cNvSpPr>
          <p:nvPr/>
        </p:nvSpPr>
        <p:spPr bwMode="auto">
          <a:xfrm>
            <a:off x="1127125" y="1936750"/>
            <a:ext cx="6797675" cy="366713"/>
          </a:xfrm>
          <a:prstGeom prst="rect">
            <a:avLst/>
          </a:prstGeom>
          <a:noFill/>
          <a:ln w="9525">
            <a:noFill/>
            <a:miter lim="800000"/>
            <a:headEnd/>
            <a:tailEnd/>
          </a:ln>
        </p:spPr>
        <p:txBody>
          <a:bodyPr>
            <a:spAutoFit/>
          </a:bodyPr>
          <a:lstStyle/>
          <a:p>
            <a:pPr eaLnBrk="0" hangingPunct="0"/>
            <a:endParaRPr lang="en-US" dirty="0"/>
          </a:p>
        </p:txBody>
      </p:sp>
      <p:sp>
        <p:nvSpPr>
          <p:cNvPr id="78856" name="Text Box 8"/>
          <p:cNvSpPr txBox="1">
            <a:spLocks noChangeArrowheads="1"/>
          </p:cNvSpPr>
          <p:nvPr/>
        </p:nvSpPr>
        <p:spPr bwMode="auto">
          <a:xfrm>
            <a:off x="-102770" y="1371600"/>
            <a:ext cx="8951495" cy="2446824"/>
          </a:xfrm>
          <a:prstGeom prst="rect">
            <a:avLst/>
          </a:prstGeom>
          <a:noFill/>
          <a:ln w="9525">
            <a:noFill/>
            <a:miter lim="800000"/>
            <a:headEnd/>
            <a:tailEnd/>
          </a:ln>
        </p:spPr>
        <p:txBody>
          <a:bodyPr wrap="square">
            <a:spAutoFit/>
          </a:bodyPr>
          <a:lstStyle/>
          <a:p>
            <a:pPr lvl="3" algn="ctr"/>
            <a:r>
              <a:rPr lang="en-US" sz="2000" b="1" dirty="0" smtClean="0">
                <a:latin typeface="Arial" pitchFamily="34" charset="0"/>
                <a:cs typeface="Arial" pitchFamily="34" charset="0"/>
              </a:rPr>
              <a:t>	</a:t>
            </a:r>
            <a:r>
              <a:rPr lang="en-US" sz="2400" b="1" dirty="0" smtClean="0">
                <a:latin typeface="+mn-lt"/>
                <a:cs typeface="Arial" pitchFamily="34" charset="0"/>
              </a:rPr>
              <a:t>Budget Strategy</a:t>
            </a:r>
          </a:p>
          <a:p>
            <a:pPr lvl="3"/>
            <a:endParaRPr lang="en-US" sz="2400" dirty="0" smtClean="0">
              <a:latin typeface="+mn-lt"/>
              <a:cs typeface="Arial" pitchFamily="34" charset="0"/>
            </a:endParaRPr>
          </a:p>
          <a:p>
            <a:pPr marL="1147763" lvl="2" indent="-233363"/>
            <a:endParaRPr lang="en-US" sz="1200" dirty="0" smtClean="0">
              <a:latin typeface="+mn-lt"/>
              <a:cs typeface="Arial" pitchFamily="34" charset="0"/>
            </a:endParaRPr>
          </a:p>
          <a:p>
            <a:pPr indent="-457200">
              <a:buFont typeface="Arial" panose="020B0604020202020204" pitchFamily="34" charset="0"/>
              <a:buChar char="•"/>
            </a:pPr>
            <a:endParaRPr lang="en-US" sz="2000" dirty="0" smtClean="0">
              <a:latin typeface="+mn-lt"/>
              <a:cs typeface="Arial" pitchFamily="34" charset="0"/>
            </a:endParaRPr>
          </a:p>
          <a:p>
            <a:pPr marL="171450" lvl="1" indent="-171450">
              <a:buFont typeface="Arial" panose="020B0604020202020204" pitchFamily="34" charset="0"/>
              <a:buChar char="•"/>
            </a:pPr>
            <a:endParaRPr lang="en-US" sz="1100" dirty="0" smtClean="0">
              <a:latin typeface="+mn-lt"/>
              <a:cs typeface="Arial" pitchFamily="34" charset="0"/>
            </a:endParaRPr>
          </a:p>
          <a:p>
            <a:endParaRPr lang="en-US" sz="2000" dirty="0">
              <a:latin typeface="+mn-lt"/>
              <a:cs typeface="Arial" pitchFamily="34" charset="0"/>
            </a:endParaRPr>
          </a:p>
          <a:p>
            <a:pPr lvl="1"/>
            <a:endParaRPr lang="en-US" sz="1100" dirty="0">
              <a:cs typeface="Arial" pitchFamily="34" charset="0"/>
            </a:endParaRPr>
          </a:p>
          <a:p>
            <a:pPr marL="398463" lvl="2" indent="-168275">
              <a:buFont typeface="Arial" pitchFamily="34" charset="0"/>
              <a:buChar char="•"/>
            </a:pPr>
            <a:endParaRPr lang="en-US" sz="1100" dirty="0" smtClean="0">
              <a:latin typeface="+mn-lt"/>
              <a:cs typeface="Arial" pitchFamily="34" charset="0"/>
            </a:endParaRPr>
          </a:p>
          <a:p>
            <a:pPr lvl="4"/>
            <a:endParaRPr lang="en-US" sz="2000" dirty="0" smtClean="0">
              <a:latin typeface="Arial" pitchFamily="34" charset="0"/>
              <a:cs typeface="Arial" pitchFamily="34" charset="0"/>
            </a:endParaRPr>
          </a:p>
        </p:txBody>
      </p:sp>
      <p:sp>
        <p:nvSpPr>
          <p:cNvPr id="2" name="TextBox 1"/>
          <p:cNvSpPr txBox="1"/>
          <p:nvPr/>
        </p:nvSpPr>
        <p:spPr>
          <a:xfrm>
            <a:off x="353427" y="1808405"/>
            <a:ext cx="8305800" cy="2616101"/>
          </a:xfrm>
          <a:prstGeom prst="rect">
            <a:avLst/>
          </a:prstGeom>
          <a:noFill/>
        </p:spPr>
        <p:txBody>
          <a:bodyPr wrap="square" rtlCol="0">
            <a:spAutoFit/>
          </a:bodyPr>
          <a:lstStyle/>
          <a:p>
            <a:r>
              <a:rPr lang="en-US" sz="2000" dirty="0"/>
              <a:t>Investment in </a:t>
            </a:r>
            <a:r>
              <a:rPr lang="en-US" sz="2000" dirty="0" smtClean="0"/>
              <a:t>the County’s </a:t>
            </a:r>
            <a:r>
              <a:rPr lang="en-US" sz="2000" dirty="0"/>
              <a:t>Capital Improvement Program (CIP) which addresses key projects in the areas of:</a:t>
            </a:r>
          </a:p>
          <a:p>
            <a:pPr marL="342900" indent="-342900">
              <a:buFont typeface="Arial" panose="020B0604020202020204" pitchFamily="34" charset="0"/>
              <a:buChar char="•"/>
            </a:pPr>
            <a:r>
              <a:rPr lang="en-US" sz="2000" dirty="0"/>
              <a:t>Public safety and health</a:t>
            </a:r>
          </a:p>
          <a:p>
            <a:pPr marL="342900" indent="-342900">
              <a:buFont typeface="Arial" panose="020B0604020202020204" pitchFamily="34" charset="0"/>
              <a:buChar char="•"/>
            </a:pPr>
            <a:r>
              <a:rPr lang="en-US" sz="2000" dirty="0"/>
              <a:t>Infrastructure</a:t>
            </a:r>
          </a:p>
          <a:p>
            <a:pPr marL="342900" indent="-342900">
              <a:buFont typeface="Arial" panose="020B0604020202020204" pitchFamily="34" charset="0"/>
              <a:buChar char="•"/>
            </a:pPr>
            <a:r>
              <a:rPr lang="en-US" sz="2000" dirty="0"/>
              <a:t>Environment</a:t>
            </a:r>
          </a:p>
          <a:p>
            <a:pPr marL="342900" indent="-342900">
              <a:buFont typeface="Arial" panose="020B0604020202020204" pitchFamily="34" charset="0"/>
              <a:buChar char="•"/>
            </a:pPr>
            <a:r>
              <a:rPr lang="en-US" sz="2000" dirty="0"/>
              <a:t>Education </a:t>
            </a:r>
          </a:p>
          <a:p>
            <a:pPr marL="342900" indent="-342900">
              <a:buFont typeface="Arial" panose="020B0604020202020204" pitchFamily="34" charset="0"/>
              <a:buChar char="•"/>
            </a:pPr>
            <a:r>
              <a:rPr lang="en-US" sz="2000" dirty="0"/>
              <a:t>Economic Stability</a:t>
            </a:r>
          </a:p>
          <a:p>
            <a:pPr marL="342900" indent="-342900">
              <a:buFont typeface="Arial" panose="020B0604020202020204" pitchFamily="34" charset="0"/>
              <a:buChar char="•"/>
            </a:pPr>
            <a:endParaRPr lang="en-US" sz="2400" dirty="0">
              <a:latin typeface="+mn-lt"/>
            </a:endParaRPr>
          </a:p>
        </p:txBody>
      </p:sp>
      <p:pic>
        <p:nvPicPr>
          <p:cNvPr id="3" name="Picture 2"/>
          <p:cNvPicPr>
            <a:picLocks noChangeAspect="1"/>
          </p:cNvPicPr>
          <p:nvPr/>
        </p:nvPicPr>
        <p:blipFill>
          <a:blip r:embed="rId4"/>
          <a:stretch>
            <a:fillRect/>
          </a:stretch>
        </p:blipFill>
        <p:spPr>
          <a:xfrm>
            <a:off x="3102380" y="2782414"/>
            <a:ext cx="5584420" cy="3700593"/>
          </a:xfrm>
          <a:prstGeom prst="rect">
            <a:avLst/>
          </a:prstGeom>
        </p:spPr>
      </p:pic>
    </p:spTree>
    <p:extLst>
      <p:ext uri="{BB962C8B-B14F-4D97-AF65-F5344CB8AC3E}">
        <p14:creationId xmlns:p14="http://schemas.microsoft.com/office/powerpoint/2010/main" val="1889702678"/>
      </p:ext>
    </p:extLst>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2133600" y="152400"/>
            <a:ext cx="6553200" cy="762000"/>
          </a:xfrm>
        </p:spPr>
        <p:txBody>
          <a:bodyPr>
            <a:normAutofit/>
          </a:bodyPr>
          <a:lstStyle/>
          <a:p>
            <a:pPr eaLnBrk="1" hangingPunct="1"/>
            <a:r>
              <a:rPr lang="en-US" sz="3200" dirty="0" smtClean="0">
                <a:latin typeface="Copperplate Gothic Light" pitchFamily="34" charset="0"/>
              </a:rPr>
              <a:t>Talbot</a:t>
            </a:r>
            <a:r>
              <a:rPr lang="en-US" sz="3200" dirty="0" smtClean="0"/>
              <a:t> </a:t>
            </a:r>
            <a:r>
              <a:rPr lang="en-US" sz="3200" dirty="0" smtClean="0">
                <a:latin typeface="Copperplate Gothic Light" pitchFamily="34" charset="0"/>
              </a:rPr>
              <a:t>County, Maryland</a:t>
            </a:r>
          </a:p>
        </p:txBody>
      </p:sp>
      <p:sp>
        <p:nvSpPr>
          <p:cNvPr id="1028" name="Rectangle 3"/>
          <p:cNvSpPr>
            <a:spLocks noGrp="1" noChangeArrowheads="1"/>
          </p:cNvSpPr>
          <p:nvPr>
            <p:ph type="subTitle" idx="1"/>
          </p:nvPr>
        </p:nvSpPr>
        <p:spPr>
          <a:xfrm>
            <a:off x="3124200" y="804096"/>
            <a:ext cx="4572000" cy="457200"/>
          </a:xfrm>
        </p:spPr>
        <p:txBody>
          <a:bodyPr/>
          <a:lstStyle/>
          <a:p>
            <a:pPr algn="ctr" eaLnBrk="1" hangingPunct="1">
              <a:lnSpc>
                <a:spcPct val="80000"/>
              </a:lnSpc>
            </a:pPr>
            <a:r>
              <a:rPr lang="en-US" sz="1800" dirty="0" smtClean="0">
                <a:solidFill>
                  <a:schemeClr val="tx1"/>
                </a:solidFill>
                <a:latin typeface="Copperplate Gothic Light" pitchFamily="34" charset="0"/>
              </a:rPr>
              <a:t>FY 2023 Proposed Budget</a:t>
            </a:r>
          </a:p>
        </p:txBody>
      </p:sp>
      <p:pic>
        <p:nvPicPr>
          <p:cNvPr id="1029" name="Picture 4" descr="county seal full"/>
          <p:cNvPicPr>
            <a:picLocks noChangeAspect="1" noChangeArrowheads="1"/>
          </p:cNvPicPr>
          <p:nvPr/>
        </p:nvPicPr>
        <p:blipFill>
          <a:blip r:embed="rId3" cstate="print"/>
          <a:stretch>
            <a:fillRect/>
          </a:stretch>
        </p:blipFill>
        <p:spPr bwMode="auto">
          <a:xfrm>
            <a:off x="96836" y="173036"/>
            <a:ext cx="1371600" cy="1371600"/>
          </a:xfrm>
          <a:prstGeom prst="rect">
            <a:avLst/>
          </a:prstGeom>
          <a:noFill/>
          <a:ln w="9525">
            <a:noFill/>
            <a:miter lim="800000"/>
            <a:headEnd/>
            <a:tailEnd/>
          </a:ln>
        </p:spPr>
      </p:pic>
      <p:sp>
        <p:nvSpPr>
          <p:cNvPr id="1030" name="Line 5"/>
          <p:cNvSpPr>
            <a:spLocks noChangeShapeType="1"/>
          </p:cNvSpPr>
          <p:nvPr/>
        </p:nvSpPr>
        <p:spPr bwMode="auto">
          <a:xfrm>
            <a:off x="2362200" y="1371600"/>
            <a:ext cx="6019800" cy="0"/>
          </a:xfrm>
          <a:prstGeom prst="line">
            <a:avLst/>
          </a:prstGeom>
          <a:noFill/>
          <a:ln w="25400">
            <a:solidFill>
              <a:schemeClr val="tx1"/>
            </a:solidFill>
            <a:round/>
            <a:headEnd/>
            <a:tailEnd/>
          </a:ln>
        </p:spPr>
        <p:txBody>
          <a:bodyPr/>
          <a:lstStyle/>
          <a:p>
            <a:endParaRPr lang="en-US" dirty="0"/>
          </a:p>
        </p:txBody>
      </p:sp>
      <p:sp>
        <p:nvSpPr>
          <p:cNvPr id="1031" name="Text Box 6"/>
          <p:cNvSpPr txBox="1">
            <a:spLocks noChangeArrowheads="1"/>
          </p:cNvSpPr>
          <p:nvPr/>
        </p:nvSpPr>
        <p:spPr bwMode="auto">
          <a:xfrm>
            <a:off x="304800" y="1282470"/>
            <a:ext cx="8077200" cy="461665"/>
          </a:xfrm>
          <a:prstGeom prst="rect">
            <a:avLst/>
          </a:prstGeom>
          <a:noFill/>
          <a:ln w="9525">
            <a:noFill/>
            <a:miter lim="800000"/>
            <a:headEnd/>
            <a:tailEnd/>
          </a:ln>
        </p:spPr>
        <p:txBody>
          <a:bodyPr wrap="square">
            <a:spAutoFit/>
          </a:bodyPr>
          <a:lstStyle/>
          <a:p>
            <a:pPr algn="ctr" eaLnBrk="0" hangingPunct="0"/>
            <a:r>
              <a:rPr lang="en-US" sz="2400" b="1" dirty="0" smtClean="0">
                <a:latin typeface="+mn-lt"/>
              </a:rPr>
              <a:t>            Budget Overview</a:t>
            </a:r>
            <a:endParaRPr lang="en-US" sz="2400" b="1" dirty="0">
              <a:latin typeface="+mn-lt"/>
            </a:endParaRPr>
          </a:p>
        </p:txBody>
      </p:sp>
      <p:sp>
        <p:nvSpPr>
          <p:cNvPr id="1032" name="Text Box 7"/>
          <p:cNvSpPr txBox="1">
            <a:spLocks noChangeArrowheads="1"/>
          </p:cNvSpPr>
          <p:nvPr/>
        </p:nvSpPr>
        <p:spPr bwMode="auto">
          <a:xfrm>
            <a:off x="1127125" y="1964743"/>
            <a:ext cx="6797675" cy="646331"/>
          </a:xfrm>
          <a:prstGeom prst="rect">
            <a:avLst/>
          </a:prstGeom>
          <a:noFill/>
          <a:ln w="9525">
            <a:noFill/>
            <a:miter lim="800000"/>
            <a:headEnd/>
            <a:tailEnd/>
          </a:ln>
        </p:spPr>
        <p:txBody>
          <a:bodyPr wrap="square">
            <a:spAutoFit/>
          </a:bodyPr>
          <a:lstStyle/>
          <a:p>
            <a:pPr algn="ctr"/>
            <a:endParaRPr lang="en-US" dirty="0" smtClean="0"/>
          </a:p>
          <a:p>
            <a:pPr marL="0" indent="0" algn="ctr">
              <a:buNone/>
            </a:pPr>
            <a:endParaRPr lang="en-US" dirty="0" smtClean="0"/>
          </a:p>
        </p:txBody>
      </p:sp>
      <p:sp>
        <p:nvSpPr>
          <p:cNvPr id="10" name="Content Placeholder 2"/>
          <p:cNvSpPr txBox="1">
            <a:spLocks/>
          </p:cNvSpPr>
          <p:nvPr/>
        </p:nvSpPr>
        <p:spPr>
          <a:xfrm>
            <a:off x="457200" y="1350336"/>
            <a:ext cx="8356294" cy="550766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Rectangle 8"/>
          <p:cNvSpPr/>
          <p:nvPr/>
        </p:nvSpPr>
        <p:spPr>
          <a:xfrm>
            <a:off x="304800" y="1646236"/>
            <a:ext cx="8512363" cy="4555093"/>
          </a:xfrm>
          <a:prstGeom prst="rect">
            <a:avLst/>
          </a:prstGeom>
        </p:spPr>
        <p:txBody>
          <a:bodyPr wrap="square">
            <a:spAutoFit/>
          </a:bodyPr>
          <a:lstStyle/>
          <a:p>
            <a:endParaRPr lang="en-US" sz="800" dirty="0" smtClean="0">
              <a:latin typeface="+mn-lt"/>
            </a:endParaRPr>
          </a:p>
          <a:p>
            <a:pPr marL="231775" indent="-231775">
              <a:buFont typeface="Arial" pitchFamily="34" charset="0"/>
              <a:buChar char="•"/>
            </a:pPr>
            <a:r>
              <a:rPr lang="en-US" sz="2000" dirty="0" smtClean="0">
                <a:latin typeface="+mn-lt"/>
              </a:rPr>
              <a:t>The FY 2023 Proposed General Fund Budget is $112,607,000 </a:t>
            </a:r>
            <a:r>
              <a:rPr lang="en-US" sz="2000" i="1" dirty="0" smtClean="0">
                <a:latin typeface="+mn-lt"/>
              </a:rPr>
              <a:t>(essentially flat compared to the current FY 2022 Budget).</a:t>
            </a:r>
          </a:p>
          <a:p>
            <a:pPr marL="231775" indent="-231775"/>
            <a:endParaRPr lang="en-US" sz="800" dirty="0" smtClean="0">
              <a:latin typeface="+mn-lt"/>
            </a:endParaRPr>
          </a:p>
          <a:p>
            <a:pPr marL="231775" indent="-231775">
              <a:buFont typeface="Arial" pitchFamily="34" charset="0"/>
              <a:buChar char="•"/>
            </a:pPr>
            <a:r>
              <a:rPr lang="en-US" sz="2000" dirty="0">
                <a:latin typeface="+mn-lt"/>
              </a:rPr>
              <a:t>Included in this budget is over $3 million for transfers to the Capital Projects fund and </a:t>
            </a:r>
            <a:r>
              <a:rPr lang="en-US" sz="2000" dirty="0" smtClean="0">
                <a:latin typeface="+mn-lt"/>
              </a:rPr>
              <a:t>$3 </a:t>
            </a:r>
            <a:r>
              <a:rPr lang="en-US" sz="2000" dirty="0">
                <a:latin typeface="+mn-lt"/>
              </a:rPr>
              <a:t>million for Capital Outlay (equipment) purchases. This Budget is funded, in part, with revenues of $14.3 million from Prior Year Fund Balance.  </a:t>
            </a:r>
          </a:p>
          <a:p>
            <a:pPr marL="231775" indent="-231775">
              <a:buFont typeface="Arial" pitchFamily="34" charset="0"/>
              <a:buChar char="•"/>
            </a:pPr>
            <a:endParaRPr lang="en-US" sz="800" dirty="0" smtClean="0">
              <a:latin typeface="+mn-lt"/>
            </a:endParaRPr>
          </a:p>
          <a:p>
            <a:pPr marL="231775" indent="-231775">
              <a:buFont typeface="Arial" pitchFamily="34" charset="0"/>
              <a:buChar char="•"/>
            </a:pPr>
            <a:r>
              <a:rPr lang="en-US" sz="2000" dirty="0" smtClean="0">
                <a:latin typeface="+mn-lt"/>
              </a:rPr>
              <a:t>The FY 2023 budget for Operating Expenses is increasing by 7.7%, which is less than the 8.5% increase in the Consumer Price Index.</a:t>
            </a:r>
          </a:p>
          <a:p>
            <a:pPr marL="231775" indent="-231775">
              <a:buFont typeface="Arial" pitchFamily="34" charset="0"/>
              <a:buChar char="•"/>
            </a:pPr>
            <a:endParaRPr lang="en-US" sz="800" dirty="0" smtClean="0">
              <a:latin typeface="+mn-lt"/>
            </a:endParaRPr>
          </a:p>
          <a:p>
            <a:pPr marL="231775" indent="-231775">
              <a:buFont typeface="Arial" pitchFamily="34" charset="0"/>
              <a:buChar char="•"/>
            </a:pPr>
            <a:r>
              <a:rPr lang="en-US" sz="2000" dirty="0">
                <a:latin typeface="+mn-lt"/>
              </a:rPr>
              <a:t>This Budget includes a 1 cent increase to the Property Tax rate above what is allowed under the Real Property Tax cap as authorized by the voters of Talbot County in November 2020. This Budget also includes a 1 cent Education supplement to support Talbot County Public School’s budget initiatives.</a:t>
            </a:r>
          </a:p>
          <a:p>
            <a:pPr marL="231775" indent="-231775">
              <a:buFont typeface="Arial" pitchFamily="34" charset="0"/>
              <a:buChar char="•"/>
            </a:pPr>
            <a:endParaRPr lang="en-US" sz="800" dirty="0">
              <a:latin typeface="+mn-lt"/>
            </a:endParaRPr>
          </a:p>
          <a:p>
            <a:pPr marL="231775" indent="-231775">
              <a:buFont typeface="Arial" pitchFamily="34" charset="0"/>
              <a:buChar char="•"/>
            </a:pPr>
            <a:r>
              <a:rPr lang="en-US" sz="2000" dirty="0" smtClean="0">
                <a:latin typeface="+mn-lt"/>
              </a:rPr>
              <a:t>Public Safety is a top priority in this budget.</a:t>
            </a:r>
          </a:p>
          <a:p>
            <a:pPr marL="231775" indent="-231775">
              <a:buFont typeface="Arial" pitchFamily="34" charset="0"/>
              <a:buChar char="•"/>
            </a:pPr>
            <a:endParaRPr lang="en-US" sz="1000" dirty="0" smtClean="0">
              <a:latin typeface="+mn-lt"/>
            </a:endParaRPr>
          </a:p>
        </p:txBody>
      </p:sp>
    </p:spTree>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2133600" y="152400"/>
            <a:ext cx="6553200" cy="762000"/>
          </a:xfrm>
        </p:spPr>
        <p:txBody>
          <a:bodyPr>
            <a:normAutofit/>
          </a:bodyPr>
          <a:lstStyle/>
          <a:p>
            <a:pPr eaLnBrk="1" hangingPunct="1"/>
            <a:r>
              <a:rPr lang="en-US" sz="3200" dirty="0" smtClean="0">
                <a:latin typeface="Copperplate Gothic Light" pitchFamily="34" charset="0"/>
              </a:rPr>
              <a:t>Talbot</a:t>
            </a:r>
            <a:r>
              <a:rPr lang="en-US" sz="3200" dirty="0" smtClean="0"/>
              <a:t> </a:t>
            </a:r>
            <a:r>
              <a:rPr lang="en-US" sz="3200" dirty="0" smtClean="0">
                <a:latin typeface="Copperplate Gothic Light" pitchFamily="34" charset="0"/>
              </a:rPr>
              <a:t>County, Maryland</a:t>
            </a:r>
          </a:p>
        </p:txBody>
      </p:sp>
      <p:sp>
        <p:nvSpPr>
          <p:cNvPr id="1028" name="Rectangle 3"/>
          <p:cNvSpPr>
            <a:spLocks noGrp="1" noChangeArrowheads="1"/>
          </p:cNvSpPr>
          <p:nvPr>
            <p:ph type="subTitle" idx="1"/>
          </p:nvPr>
        </p:nvSpPr>
        <p:spPr>
          <a:xfrm>
            <a:off x="3505200" y="838200"/>
            <a:ext cx="4572000" cy="457200"/>
          </a:xfrm>
        </p:spPr>
        <p:txBody>
          <a:bodyPr>
            <a:normAutofit/>
          </a:bodyPr>
          <a:lstStyle/>
          <a:p>
            <a:pPr algn="ctr" eaLnBrk="1" hangingPunct="1">
              <a:lnSpc>
                <a:spcPct val="80000"/>
              </a:lnSpc>
            </a:pPr>
            <a:r>
              <a:rPr lang="en-US" sz="1800" dirty="0" smtClean="0">
                <a:solidFill>
                  <a:schemeClr val="tx1"/>
                </a:solidFill>
                <a:latin typeface="Copperplate Gothic Light" pitchFamily="34" charset="0"/>
              </a:rPr>
              <a:t>FY 2023  Proposed Budget</a:t>
            </a:r>
          </a:p>
        </p:txBody>
      </p:sp>
      <p:pic>
        <p:nvPicPr>
          <p:cNvPr id="1029" name="Picture 4" descr="county seal full"/>
          <p:cNvPicPr>
            <a:picLocks noChangeAspect="1" noChangeArrowheads="1"/>
          </p:cNvPicPr>
          <p:nvPr/>
        </p:nvPicPr>
        <p:blipFill>
          <a:blip r:embed="rId3" cstate="print"/>
          <a:stretch>
            <a:fillRect/>
          </a:stretch>
        </p:blipFill>
        <p:spPr bwMode="auto">
          <a:xfrm>
            <a:off x="96837" y="173037"/>
            <a:ext cx="1427163" cy="1427163"/>
          </a:xfrm>
          <a:prstGeom prst="rect">
            <a:avLst/>
          </a:prstGeom>
          <a:noFill/>
          <a:ln w="9525">
            <a:noFill/>
            <a:miter lim="800000"/>
            <a:headEnd/>
            <a:tailEnd/>
          </a:ln>
        </p:spPr>
      </p:pic>
      <p:sp>
        <p:nvSpPr>
          <p:cNvPr id="1030" name="Line 5"/>
          <p:cNvSpPr>
            <a:spLocks noChangeShapeType="1"/>
          </p:cNvSpPr>
          <p:nvPr/>
        </p:nvSpPr>
        <p:spPr bwMode="auto">
          <a:xfrm>
            <a:off x="2362200" y="1371600"/>
            <a:ext cx="6019800" cy="0"/>
          </a:xfrm>
          <a:prstGeom prst="line">
            <a:avLst/>
          </a:prstGeom>
          <a:noFill/>
          <a:ln w="25400">
            <a:solidFill>
              <a:schemeClr val="tx1"/>
            </a:solidFill>
            <a:round/>
            <a:headEnd/>
            <a:tailEnd/>
          </a:ln>
        </p:spPr>
        <p:txBody>
          <a:bodyPr/>
          <a:lstStyle/>
          <a:p>
            <a:endParaRPr lang="en-US" dirty="0"/>
          </a:p>
        </p:txBody>
      </p:sp>
      <p:sp>
        <p:nvSpPr>
          <p:cNvPr id="1031" name="Text Box 6"/>
          <p:cNvSpPr txBox="1">
            <a:spLocks noChangeArrowheads="1"/>
          </p:cNvSpPr>
          <p:nvPr/>
        </p:nvSpPr>
        <p:spPr bwMode="auto">
          <a:xfrm>
            <a:off x="533400" y="2057400"/>
            <a:ext cx="8077200" cy="366713"/>
          </a:xfrm>
          <a:prstGeom prst="rect">
            <a:avLst/>
          </a:prstGeom>
          <a:noFill/>
          <a:ln w="9525">
            <a:noFill/>
            <a:miter lim="800000"/>
            <a:headEnd/>
            <a:tailEnd/>
          </a:ln>
        </p:spPr>
        <p:txBody>
          <a:bodyPr>
            <a:spAutoFit/>
          </a:bodyPr>
          <a:lstStyle/>
          <a:p>
            <a:pPr eaLnBrk="0" hangingPunct="0">
              <a:spcBef>
                <a:spcPct val="50000"/>
              </a:spcBef>
            </a:pPr>
            <a:endParaRPr lang="en-US" dirty="0"/>
          </a:p>
        </p:txBody>
      </p:sp>
      <p:sp>
        <p:nvSpPr>
          <p:cNvPr id="1032" name="Text Box 7"/>
          <p:cNvSpPr txBox="1">
            <a:spLocks noChangeArrowheads="1"/>
          </p:cNvSpPr>
          <p:nvPr/>
        </p:nvSpPr>
        <p:spPr bwMode="auto">
          <a:xfrm>
            <a:off x="1127125" y="1936750"/>
            <a:ext cx="6797675" cy="366713"/>
          </a:xfrm>
          <a:prstGeom prst="rect">
            <a:avLst/>
          </a:prstGeom>
          <a:noFill/>
          <a:ln w="9525">
            <a:noFill/>
            <a:miter lim="800000"/>
            <a:headEnd/>
            <a:tailEnd/>
          </a:ln>
        </p:spPr>
        <p:txBody>
          <a:bodyPr>
            <a:spAutoFit/>
          </a:bodyPr>
          <a:lstStyle/>
          <a:p>
            <a:pPr eaLnBrk="0" hangingPunct="0"/>
            <a:endParaRPr lang="en-US" dirty="0"/>
          </a:p>
        </p:txBody>
      </p:sp>
      <p:sp>
        <p:nvSpPr>
          <p:cNvPr id="78856" name="Text Box 8"/>
          <p:cNvSpPr txBox="1">
            <a:spLocks noChangeArrowheads="1"/>
          </p:cNvSpPr>
          <p:nvPr/>
        </p:nvSpPr>
        <p:spPr bwMode="auto">
          <a:xfrm>
            <a:off x="670560" y="1295400"/>
            <a:ext cx="7711440" cy="6571030"/>
          </a:xfrm>
          <a:prstGeom prst="rect">
            <a:avLst/>
          </a:prstGeom>
          <a:noFill/>
          <a:ln w="9525">
            <a:noFill/>
            <a:miter lim="800000"/>
            <a:headEnd/>
            <a:tailEnd/>
          </a:ln>
        </p:spPr>
        <p:txBody>
          <a:bodyPr wrap="square">
            <a:spAutoFit/>
          </a:bodyPr>
          <a:lstStyle/>
          <a:p>
            <a:pPr lvl="3" algn="ctr"/>
            <a:r>
              <a:rPr lang="en-US" sz="2000" b="1" dirty="0" smtClean="0">
                <a:latin typeface="Arial" pitchFamily="34" charset="0"/>
                <a:cs typeface="Arial" pitchFamily="34" charset="0"/>
              </a:rPr>
              <a:t>	</a:t>
            </a:r>
            <a:r>
              <a:rPr lang="en-US" sz="2400" b="1" dirty="0" smtClean="0">
                <a:latin typeface="+mn-lt"/>
                <a:cs typeface="Arial" pitchFamily="34" charset="0"/>
              </a:rPr>
              <a:t>Budget Highlights</a:t>
            </a:r>
          </a:p>
          <a:p>
            <a:pPr marL="1147763" lvl="2" indent="-233363"/>
            <a:endParaRPr lang="en-US" sz="1000" dirty="0" smtClean="0">
              <a:latin typeface="+mn-lt"/>
              <a:cs typeface="Arial" pitchFamily="34" charset="0"/>
            </a:endParaRPr>
          </a:p>
          <a:p>
            <a:pPr marL="342900" lvl="1" indent="-342900">
              <a:buFont typeface="Arial" panose="020B0604020202020204" pitchFamily="34" charset="0"/>
              <a:buChar char="•"/>
            </a:pPr>
            <a:r>
              <a:rPr lang="en-US" dirty="0" smtClean="0">
                <a:latin typeface="+mn-lt"/>
                <a:cs typeface="Arial" pitchFamily="34" charset="0"/>
              </a:rPr>
              <a:t>Graduated expansion of 24/7 Paramedic Unit in the northern end of the County which will improve response times.</a:t>
            </a:r>
          </a:p>
          <a:p>
            <a:pPr marL="342900" lvl="1" indent="-342900">
              <a:buFont typeface="Arial" panose="020B0604020202020204" pitchFamily="34" charset="0"/>
              <a:buChar char="•"/>
            </a:pPr>
            <a:endParaRPr lang="en-US" sz="1000" dirty="0" smtClean="0">
              <a:latin typeface="+mn-lt"/>
              <a:cs typeface="Arial" pitchFamily="34" charset="0"/>
            </a:endParaRPr>
          </a:p>
          <a:p>
            <a:pPr marL="342900" lvl="1" indent="-342900">
              <a:buFont typeface="Arial" panose="020B0604020202020204" pitchFamily="34" charset="0"/>
              <a:buChar char="•"/>
            </a:pPr>
            <a:r>
              <a:rPr lang="en-US" dirty="0" smtClean="0">
                <a:latin typeface="+mn-lt"/>
                <a:cs typeface="Arial" pitchFamily="34" charset="0"/>
              </a:rPr>
              <a:t>Funding enhancements to the volunteer fire departments to address operational costs and to support training and personnel retention and recruitment.</a:t>
            </a:r>
          </a:p>
          <a:p>
            <a:pPr marL="342900" lvl="1" indent="-342900">
              <a:buFont typeface="Arial" panose="020B0604020202020204" pitchFamily="34" charset="0"/>
              <a:buChar char="•"/>
            </a:pPr>
            <a:endParaRPr lang="en-US" sz="1000" dirty="0" smtClean="0">
              <a:latin typeface="+mn-lt"/>
              <a:cs typeface="Arial" pitchFamily="34" charset="0"/>
            </a:endParaRPr>
          </a:p>
          <a:p>
            <a:pPr marL="342900" lvl="1" indent="-342900">
              <a:buFont typeface="Arial" panose="020B0604020202020204" pitchFamily="34" charset="0"/>
              <a:buChar char="•"/>
            </a:pPr>
            <a:r>
              <a:rPr lang="en-US" dirty="0" smtClean="0">
                <a:latin typeface="+mn-lt"/>
                <a:cs typeface="Arial" pitchFamily="34" charset="0"/>
              </a:rPr>
              <a:t>Enhanced support for the Sheriff’s Office.</a:t>
            </a:r>
          </a:p>
          <a:p>
            <a:pPr marL="342900" lvl="1" indent="-342900">
              <a:buFont typeface="Arial" panose="020B0604020202020204" pitchFamily="34" charset="0"/>
              <a:buChar char="•"/>
            </a:pPr>
            <a:endParaRPr lang="en-US" sz="1000" dirty="0" smtClean="0">
              <a:latin typeface="+mn-lt"/>
              <a:cs typeface="Arial" pitchFamily="34" charset="0"/>
            </a:endParaRPr>
          </a:p>
          <a:p>
            <a:pPr marL="342900" lvl="1" indent="-342900">
              <a:buFont typeface="Arial" panose="020B0604020202020204" pitchFamily="34" charset="0"/>
              <a:buChar char="•"/>
            </a:pPr>
            <a:r>
              <a:rPr lang="en-US" dirty="0" smtClean="0">
                <a:latin typeface="+mn-lt"/>
                <a:cs typeface="Arial" pitchFamily="34" charset="0"/>
              </a:rPr>
              <a:t>Property acquisition or construction to house the Sheriff’s Office and the Health Department.</a:t>
            </a:r>
          </a:p>
          <a:p>
            <a:pPr marL="342900" lvl="1" indent="-342900">
              <a:buFont typeface="Arial" panose="020B0604020202020204" pitchFamily="34" charset="0"/>
              <a:buChar char="•"/>
            </a:pPr>
            <a:endParaRPr lang="en-US" sz="1000" dirty="0" smtClean="0">
              <a:latin typeface="+mn-lt"/>
              <a:cs typeface="Arial" pitchFamily="34" charset="0"/>
            </a:endParaRPr>
          </a:p>
          <a:p>
            <a:pPr marL="342900" lvl="1" indent="-342900">
              <a:buFont typeface="Arial" panose="020B0604020202020204" pitchFamily="34" charset="0"/>
              <a:buChar char="•"/>
            </a:pPr>
            <a:r>
              <a:rPr lang="en-US" dirty="0" smtClean="0">
                <a:latin typeface="+mn-lt"/>
                <a:cs typeface="Arial" pitchFamily="34" charset="0"/>
              </a:rPr>
              <a:t>Fully funding the educational commitment and additional supplemental and capital requests from Talbot County Public Schools.</a:t>
            </a:r>
          </a:p>
          <a:p>
            <a:pPr marL="342900" lvl="1" indent="-342900">
              <a:buFont typeface="Arial" panose="020B0604020202020204" pitchFamily="34" charset="0"/>
              <a:buChar char="•"/>
            </a:pPr>
            <a:endParaRPr lang="en-US" sz="1000" dirty="0" smtClean="0">
              <a:latin typeface="+mn-lt"/>
              <a:cs typeface="Arial" pitchFamily="34" charset="0"/>
            </a:endParaRPr>
          </a:p>
          <a:p>
            <a:pPr marL="342900" lvl="1" indent="-342900">
              <a:buFont typeface="Arial" panose="020B0604020202020204" pitchFamily="34" charset="0"/>
              <a:buChar char="•"/>
            </a:pPr>
            <a:r>
              <a:rPr lang="en-US" dirty="0" smtClean="0">
                <a:latin typeface="+mn-lt"/>
                <a:cs typeface="Arial" pitchFamily="34" charset="0"/>
              </a:rPr>
              <a:t>Investment in roadway enhancements, culvert replacements and the extension of sewer services.</a:t>
            </a:r>
          </a:p>
          <a:p>
            <a:pPr marL="342900" lvl="1" indent="-342900">
              <a:buFont typeface="Arial" panose="020B0604020202020204" pitchFamily="34" charset="0"/>
              <a:buChar char="•"/>
            </a:pPr>
            <a:endParaRPr lang="en-US" sz="1000" dirty="0" smtClean="0">
              <a:latin typeface="+mn-lt"/>
              <a:cs typeface="Arial" pitchFamily="34" charset="0"/>
            </a:endParaRPr>
          </a:p>
          <a:p>
            <a:pPr marL="342900" lvl="1" indent="-342900">
              <a:buFont typeface="Arial" panose="020B0604020202020204" pitchFamily="34" charset="0"/>
              <a:buChar char="•"/>
            </a:pPr>
            <a:r>
              <a:rPr lang="en-US" dirty="0" smtClean="0">
                <a:latin typeface="+mn-lt"/>
                <a:cs typeface="Arial" pitchFamily="34" charset="0"/>
              </a:rPr>
              <a:t>Investments in information technology for greater efficiency, transparency and data security.</a:t>
            </a:r>
          </a:p>
          <a:p>
            <a:pPr marL="171450" lvl="1" indent="-171450">
              <a:buFont typeface="Arial" panose="020B0604020202020204" pitchFamily="34" charset="0"/>
              <a:buChar char="•"/>
            </a:pPr>
            <a:endParaRPr lang="en-US" sz="1100" dirty="0" smtClean="0">
              <a:latin typeface="+mn-lt"/>
              <a:cs typeface="Arial" pitchFamily="34" charset="0"/>
            </a:endParaRPr>
          </a:p>
          <a:p>
            <a:endParaRPr lang="en-US" sz="2000" dirty="0">
              <a:latin typeface="+mn-lt"/>
              <a:cs typeface="Arial" pitchFamily="34" charset="0"/>
            </a:endParaRPr>
          </a:p>
          <a:p>
            <a:pPr lvl="1"/>
            <a:endParaRPr lang="en-US" sz="1100" dirty="0">
              <a:cs typeface="Arial" pitchFamily="34" charset="0"/>
            </a:endParaRPr>
          </a:p>
          <a:p>
            <a:pPr marL="398463" lvl="2" indent="-168275">
              <a:buFont typeface="Arial" pitchFamily="34" charset="0"/>
              <a:buChar char="•"/>
            </a:pPr>
            <a:endParaRPr lang="en-US" sz="1100" dirty="0" smtClean="0">
              <a:latin typeface="+mn-lt"/>
              <a:cs typeface="Arial" pitchFamily="34" charset="0"/>
            </a:endParaRPr>
          </a:p>
          <a:p>
            <a:pPr lvl="4"/>
            <a:endParaRPr lang="en-US" sz="2000" dirty="0" smtClean="0">
              <a:latin typeface="Arial" pitchFamily="34" charset="0"/>
              <a:cs typeface="Arial" pitchFamily="34" charset="0"/>
            </a:endParaRPr>
          </a:p>
        </p:txBody>
      </p:sp>
    </p:spTree>
    <p:extLst>
      <p:ext uri="{BB962C8B-B14F-4D97-AF65-F5344CB8AC3E}">
        <p14:creationId xmlns:p14="http://schemas.microsoft.com/office/powerpoint/2010/main" val="526072223"/>
      </p:ext>
    </p:extLst>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2133600" y="152400"/>
            <a:ext cx="6553200" cy="762000"/>
          </a:xfrm>
        </p:spPr>
        <p:txBody>
          <a:bodyPr>
            <a:normAutofit/>
          </a:bodyPr>
          <a:lstStyle/>
          <a:p>
            <a:pPr eaLnBrk="1" hangingPunct="1"/>
            <a:r>
              <a:rPr lang="en-US" sz="3200" dirty="0" smtClean="0">
                <a:latin typeface="Copperplate Gothic Light" pitchFamily="34" charset="0"/>
              </a:rPr>
              <a:t>Talbot</a:t>
            </a:r>
            <a:r>
              <a:rPr lang="en-US" sz="3200" dirty="0" smtClean="0"/>
              <a:t> </a:t>
            </a:r>
            <a:r>
              <a:rPr lang="en-US" sz="3200" dirty="0" smtClean="0">
                <a:latin typeface="Copperplate Gothic Light" pitchFamily="34" charset="0"/>
              </a:rPr>
              <a:t>County, Maryland</a:t>
            </a:r>
          </a:p>
        </p:txBody>
      </p:sp>
      <p:sp>
        <p:nvSpPr>
          <p:cNvPr id="1028" name="Rectangle 3"/>
          <p:cNvSpPr>
            <a:spLocks noGrp="1" noChangeArrowheads="1"/>
          </p:cNvSpPr>
          <p:nvPr>
            <p:ph type="subTitle" idx="1"/>
          </p:nvPr>
        </p:nvSpPr>
        <p:spPr>
          <a:xfrm>
            <a:off x="3505200" y="838200"/>
            <a:ext cx="4572000" cy="457200"/>
          </a:xfrm>
        </p:spPr>
        <p:txBody>
          <a:bodyPr>
            <a:normAutofit/>
          </a:bodyPr>
          <a:lstStyle/>
          <a:p>
            <a:pPr algn="ctr" eaLnBrk="1" hangingPunct="1">
              <a:lnSpc>
                <a:spcPct val="80000"/>
              </a:lnSpc>
            </a:pPr>
            <a:r>
              <a:rPr lang="en-US" sz="1800" dirty="0" smtClean="0">
                <a:solidFill>
                  <a:schemeClr val="tx1"/>
                </a:solidFill>
                <a:latin typeface="Copperplate Gothic Light" pitchFamily="34" charset="0"/>
              </a:rPr>
              <a:t>FY 2023  Proposed Budget</a:t>
            </a:r>
          </a:p>
        </p:txBody>
      </p:sp>
      <p:pic>
        <p:nvPicPr>
          <p:cNvPr id="1029" name="Picture 4" descr="county seal full"/>
          <p:cNvPicPr>
            <a:picLocks noChangeAspect="1" noChangeArrowheads="1"/>
          </p:cNvPicPr>
          <p:nvPr/>
        </p:nvPicPr>
        <p:blipFill>
          <a:blip r:embed="rId3" cstate="print"/>
          <a:stretch>
            <a:fillRect/>
          </a:stretch>
        </p:blipFill>
        <p:spPr bwMode="auto">
          <a:xfrm>
            <a:off x="96837" y="173037"/>
            <a:ext cx="1427163" cy="1427163"/>
          </a:xfrm>
          <a:prstGeom prst="rect">
            <a:avLst/>
          </a:prstGeom>
          <a:noFill/>
          <a:ln w="9525">
            <a:noFill/>
            <a:miter lim="800000"/>
            <a:headEnd/>
            <a:tailEnd/>
          </a:ln>
        </p:spPr>
      </p:pic>
      <p:sp>
        <p:nvSpPr>
          <p:cNvPr id="1030" name="Line 5"/>
          <p:cNvSpPr>
            <a:spLocks noChangeShapeType="1"/>
          </p:cNvSpPr>
          <p:nvPr/>
        </p:nvSpPr>
        <p:spPr bwMode="auto">
          <a:xfrm>
            <a:off x="2362200" y="1371600"/>
            <a:ext cx="6019800" cy="0"/>
          </a:xfrm>
          <a:prstGeom prst="line">
            <a:avLst/>
          </a:prstGeom>
          <a:noFill/>
          <a:ln w="25400">
            <a:solidFill>
              <a:schemeClr val="tx1"/>
            </a:solidFill>
            <a:round/>
            <a:headEnd/>
            <a:tailEnd/>
          </a:ln>
        </p:spPr>
        <p:txBody>
          <a:bodyPr/>
          <a:lstStyle/>
          <a:p>
            <a:endParaRPr lang="en-US" dirty="0"/>
          </a:p>
        </p:txBody>
      </p:sp>
      <p:sp>
        <p:nvSpPr>
          <p:cNvPr id="1031" name="Text Box 6"/>
          <p:cNvSpPr txBox="1">
            <a:spLocks noChangeArrowheads="1"/>
          </p:cNvSpPr>
          <p:nvPr/>
        </p:nvSpPr>
        <p:spPr bwMode="auto">
          <a:xfrm>
            <a:off x="533400" y="2057400"/>
            <a:ext cx="8077200" cy="366713"/>
          </a:xfrm>
          <a:prstGeom prst="rect">
            <a:avLst/>
          </a:prstGeom>
          <a:noFill/>
          <a:ln w="9525">
            <a:noFill/>
            <a:miter lim="800000"/>
            <a:headEnd/>
            <a:tailEnd/>
          </a:ln>
        </p:spPr>
        <p:txBody>
          <a:bodyPr>
            <a:spAutoFit/>
          </a:bodyPr>
          <a:lstStyle/>
          <a:p>
            <a:pPr eaLnBrk="0" hangingPunct="0">
              <a:spcBef>
                <a:spcPct val="50000"/>
              </a:spcBef>
            </a:pPr>
            <a:endParaRPr lang="en-US" dirty="0"/>
          </a:p>
        </p:txBody>
      </p:sp>
      <p:sp>
        <p:nvSpPr>
          <p:cNvPr id="1032" name="Text Box 7"/>
          <p:cNvSpPr txBox="1">
            <a:spLocks noChangeArrowheads="1"/>
          </p:cNvSpPr>
          <p:nvPr/>
        </p:nvSpPr>
        <p:spPr bwMode="auto">
          <a:xfrm>
            <a:off x="1127125" y="1936750"/>
            <a:ext cx="6797675" cy="366713"/>
          </a:xfrm>
          <a:prstGeom prst="rect">
            <a:avLst/>
          </a:prstGeom>
          <a:noFill/>
          <a:ln w="9525">
            <a:noFill/>
            <a:miter lim="800000"/>
            <a:headEnd/>
            <a:tailEnd/>
          </a:ln>
        </p:spPr>
        <p:txBody>
          <a:bodyPr>
            <a:spAutoFit/>
          </a:bodyPr>
          <a:lstStyle/>
          <a:p>
            <a:pPr eaLnBrk="0" hangingPunct="0"/>
            <a:endParaRPr lang="en-US" dirty="0"/>
          </a:p>
        </p:txBody>
      </p:sp>
      <p:sp>
        <p:nvSpPr>
          <p:cNvPr id="78856" name="Text Box 8"/>
          <p:cNvSpPr txBox="1">
            <a:spLocks noChangeArrowheads="1"/>
          </p:cNvSpPr>
          <p:nvPr/>
        </p:nvSpPr>
        <p:spPr bwMode="auto">
          <a:xfrm>
            <a:off x="670560" y="1295400"/>
            <a:ext cx="8115300" cy="6324808"/>
          </a:xfrm>
          <a:prstGeom prst="rect">
            <a:avLst/>
          </a:prstGeom>
          <a:noFill/>
          <a:ln w="9525">
            <a:noFill/>
            <a:miter lim="800000"/>
            <a:headEnd/>
            <a:tailEnd/>
          </a:ln>
        </p:spPr>
        <p:txBody>
          <a:bodyPr wrap="square">
            <a:spAutoFit/>
          </a:bodyPr>
          <a:lstStyle/>
          <a:p>
            <a:pPr lvl="3" algn="ctr"/>
            <a:r>
              <a:rPr lang="en-US" sz="2000" b="1" dirty="0" smtClean="0">
                <a:latin typeface="Arial" pitchFamily="34" charset="0"/>
                <a:cs typeface="Arial" pitchFamily="34" charset="0"/>
              </a:rPr>
              <a:t>	</a:t>
            </a:r>
            <a:r>
              <a:rPr lang="en-US" sz="2400" b="1" dirty="0" smtClean="0">
                <a:latin typeface="+mn-lt"/>
                <a:cs typeface="Arial" pitchFamily="34" charset="0"/>
              </a:rPr>
              <a:t>Budget Highlights</a:t>
            </a:r>
          </a:p>
          <a:p>
            <a:pPr marL="1147763" lvl="2" indent="-233363"/>
            <a:endParaRPr lang="en-US" sz="800" dirty="0" smtClean="0">
              <a:latin typeface="+mn-lt"/>
              <a:cs typeface="Arial" pitchFamily="34" charset="0"/>
            </a:endParaRPr>
          </a:p>
          <a:p>
            <a:pPr marL="342900" lvl="1" indent="-342900">
              <a:buFont typeface="Arial" panose="020B0604020202020204" pitchFamily="34" charset="0"/>
              <a:buChar char="•"/>
            </a:pPr>
            <a:r>
              <a:rPr lang="en-US" dirty="0" smtClean="0">
                <a:latin typeface="+mn-lt"/>
                <a:cs typeface="Arial" pitchFamily="34" charset="0"/>
              </a:rPr>
              <a:t>Increase in operations budget is less than inflation.</a:t>
            </a:r>
          </a:p>
          <a:p>
            <a:pPr marL="342900" lvl="1" indent="-342900">
              <a:buFont typeface="Arial" panose="020B0604020202020204" pitchFamily="34" charset="0"/>
              <a:buChar char="•"/>
            </a:pPr>
            <a:endParaRPr lang="en-US" sz="1200" dirty="0" smtClean="0">
              <a:latin typeface="+mn-lt"/>
              <a:cs typeface="Arial" pitchFamily="34" charset="0"/>
            </a:endParaRPr>
          </a:p>
          <a:p>
            <a:pPr marL="342900" lvl="1" indent="-342900">
              <a:buFont typeface="Arial" panose="020B0604020202020204" pitchFamily="34" charset="0"/>
              <a:buChar char="•"/>
            </a:pPr>
            <a:r>
              <a:rPr lang="en-US" dirty="0" smtClean="0">
                <a:latin typeface="+mn-lt"/>
                <a:cs typeface="Arial" pitchFamily="34" charset="0"/>
              </a:rPr>
              <a:t>Funding for increased retirement expense associated with joining LEOPS (Law </a:t>
            </a:r>
            <a:r>
              <a:rPr lang="en-US" dirty="0">
                <a:latin typeface="+mn-lt"/>
                <a:cs typeface="Arial" pitchFamily="34" charset="0"/>
              </a:rPr>
              <a:t>Enforcement</a:t>
            </a:r>
            <a:r>
              <a:rPr lang="en-US" dirty="0" smtClean="0">
                <a:latin typeface="+mn-lt"/>
                <a:cs typeface="Arial" pitchFamily="34" charset="0"/>
              </a:rPr>
              <a:t> Officers Pension System) for paramedics.</a:t>
            </a:r>
          </a:p>
          <a:p>
            <a:pPr marL="342900" lvl="1" indent="-342900">
              <a:buFont typeface="Arial" panose="020B0604020202020204" pitchFamily="34" charset="0"/>
              <a:buChar char="•"/>
            </a:pPr>
            <a:endParaRPr lang="en-US" sz="1200" dirty="0">
              <a:latin typeface="+mn-lt"/>
              <a:cs typeface="Arial" pitchFamily="34" charset="0"/>
            </a:endParaRPr>
          </a:p>
          <a:p>
            <a:pPr marL="342900" lvl="1" indent="-342900">
              <a:buFont typeface="Arial" panose="020B0604020202020204" pitchFamily="34" charset="0"/>
              <a:buChar char="•"/>
            </a:pPr>
            <a:r>
              <a:rPr lang="en-US" dirty="0">
                <a:latin typeface="+mn-lt"/>
                <a:cs typeface="Arial" pitchFamily="34" charset="0"/>
              </a:rPr>
              <a:t>Cost of living and step increases for all eligible employees to address inflationary and recruitment and retention issues.</a:t>
            </a:r>
          </a:p>
          <a:p>
            <a:pPr marL="0" lvl="1"/>
            <a:endParaRPr lang="en-US" sz="1200" dirty="0" smtClean="0">
              <a:latin typeface="+mn-lt"/>
              <a:cs typeface="Arial" pitchFamily="34" charset="0"/>
            </a:endParaRPr>
          </a:p>
          <a:p>
            <a:pPr marL="342900" lvl="1" indent="-342900">
              <a:buFont typeface="Arial" panose="020B0604020202020204" pitchFamily="34" charset="0"/>
              <a:buChar char="•"/>
            </a:pPr>
            <a:r>
              <a:rPr lang="en-US" dirty="0" smtClean="0">
                <a:latin typeface="+mn-lt"/>
                <a:cs typeface="Arial" pitchFamily="34" charset="0"/>
              </a:rPr>
              <a:t>13 </a:t>
            </a:r>
            <a:r>
              <a:rPr lang="en-US" dirty="0">
                <a:latin typeface="+mn-lt"/>
                <a:cs typeface="Arial" pitchFamily="34" charset="0"/>
              </a:rPr>
              <a:t>new positions added - 4 additional positions for a 12 hour/day Emergency Medical Services Unit, 3 deputies and 1 civil process server for the Sheriff’s </a:t>
            </a:r>
            <a:r>
              <a:rPr lang="en-US" dirty="0" smtClean="0">
                <a:latin typeface="+mn-lt"/>
                <a:cs typeface="Arial" pitchFamily="34" charset="0"/>
              </a:rPr>
              <a:t>Office, 1 </a:t>
            </a:r>
            <a:r>
              <a:rPr lang="en-US" dirty="0">
                <a:latin typeface="+mn-lt"/>
                <a:cs typeface="Arial" pitchFamily="34" charset="0"/>
              </a:rPr>
              <a:t>plan reviewer for </a:t>
            </a:r>
            <a:r>
              <a:rPr lang="en-US" dirty="0" smtClean="0">
                <a:latin typeface="+mn-lt"/>
                <a:cs typeface="Arial" pitchFamily="34" charset="0"/>
              </a:rPr>
              <a:t>Permits &amp; Inspections, 1 </a:t>
            </a:r>
            <a:r>
              <a:rPr lang="en-US" dirty="0">
                <a:latin typeface="+mn-lt"/>
                <a:cs typeface="Arial" pitchFamily="34" charset="0"/>
              </a:rPr>
              <a:t>machine equipment operator for the Roads department, 1 landings officer for Parks and Landings, 1 administrative assistant for the Circuit Court, </a:t>
            </a:r>
            <a:r>
              <a:rPr lang="en-US" dirty="0" smtClean="0">
                <a:latin typeface="+mn-lt"/>
                <a:cs typeface="Arial" pitchFamily="34" charset="0"/>
              </a:rPr>
              <a:t>County Communications Specialist/Public Information Officer and restructuring of open positions in Planning &amp; Zoning to create two new positions.</a:t>
            </a:r>
            <a:endParaRPr lang="en-US" dirty="0">
              <a:latin typeface="+mn-lt"/>
              <a:cs typeface="Arial" pitchFamily="34" charset="0"/>
            </a:endParaRPr>
          </a:p>
          <a:p>
            <a:pPr marL="0" lvl="1"/>
            <a:endParaRPr lang="en-US" sz="800" dirty="0">
              <a:cs typeface="Arial" pitchFamily="34" charset="0"/>
            </a:endParaRPr>
          </a:p>
          <a:p>
            <a:pPr marL="0" lvl="1"/>
            <a:endParaRPr lang="en-US" sz="800" dirty="0">
              <a:cs typeface="Arial" pitchFamily="34" charset="0"/>
            </a:endParaRPr>
          </a:p>
          <a:p>
            <a:pPr indent="-457200">
              <a:buFont typeface="Arial" panose="020B0604020202020204" pitchFamily="34" charset="0"/>
              <a:buChar char="•"/>
            </a:pPr>
            <a:endParaRPr lang="en-US" sz="2000" dirty="0" smtClean="0">
              <a:latin typeface="+mn-lt"/>
              <a:cs typeface="Arial" pitchFamily="34" charset="0"/>
            </a:endParaRPr>
          </a:p>
          <a:p>
            <a:pPr marL="171450" lvl="1" indent="-171450">
              <a:buFont typeface="Arial" panose="020B0604020202020204" pitchFamily="34" charset="0"/>
              <a:buChar char="•"/>
            </a:pPr>
            <a:endParaRPr lang="en-US" sz="1100" dirty="0" smtClean="0">
              <a:latin typeface="+mn-lt"/>
              <a:cs typeface="Arial" pitchFamily="34" charset="0"/>
            </a:endParaRPr>
          </a:p>
          <a:p>
            <a:endParaRPr lang="en-US" sz="2000" dirty="0">
              <a:latin typeface="+mn-lt"/>
              <a:cs typeface="Arial" pitchFamily="34" charset="0"/>
            </a:endParaRPr>
          </a:p>
          <a:p>
            <a:pPr lvl="1"/>
            <a:endParaRPr lang="en-US" sz="1100" dirty="0">
              <a:cs typeface="Arial" pitchFamily="34" charset="0"/>
            </a:endParaRPr>
          </a:p>
          <a:p>
            <a:pPr marL="398463" lvl="2" indent="-168275">
              <a:buFont typeface="Arial" pitchFamily="34" charset="0"/>
              <a:buChar char="•"/>
            </a:pPr>
            <a:endParaRPr lang="en-US" sz="1100" dirty="0" smtClean="0">
              <a:latin typeface="+mn-lt"/>
              <a:cs typeface="Arial" pitchFamily="34" charset="0"/>
            </a:endParaRPr>
          </a:p>
          <a:p>
            <a:pPr lvl="4"/>
            <a:endParaRPr lang="en-US" sz="2000" dirty="0" smtClean="0">
              <a:latin typeface="Arial" pitchFamily="34" charset="0"/>
              <a:cs typeface="Arial" pitchFamily="34" charset="0"/>
            </a:endParaRPr>
          </a:p>
        </p:txBody>
      </p:sp>
    </p:spTree>
    <p:extLst>
      <p:ext uri="{BB962C8B-B14F-4D97-AF65-F5344CB8AC3E}">
        <p14:creationId xmlns:p14="http://schemas.microsoft.com/office/powerpoint/2010/main" val="547693428"/>
      </p:ext>
    </p:extLst>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2133600" y="152400"/>
            <a:ext cx="6553200" cy="762000"/>
          </a:xfrm>
        </p:spPr>
        <p:txBody>
          <a:bodyPr>
            <a:normAutofit/>
          </a:bodyPr>
          <a:lstStyle/>
          <a:p>
            <a:pPr eaLnBrk="1" hangingPunct="1"/>
            <a:r>
              <a:rPr lang="en-US" sz="3200" dirty="0" smtClean="0">
                <a:latin typeface="Copperplate Gothic Light" pitchFamily="34" charset="0"/>
              </a:rPr>
              <a:t>Talbot</a:t>
            </a:r>
            <a:r>
              <a:rPr lang="en-US" sz="3200" dirty="0" smtClean="0"/>
              <a:t> </a:t>
            </a:r>
            <a:r>
              <a:rPr lang="en-US" sz="3200" dirty="0" smtClean="0">
                <a:latin typeface="Copperplate Gothic Light" pitchFamily="34" charset="0"/>
              </a:rPr>
              <a:t>County, Maryland</a:t>
            </a:r>
          </a:p>
        </p:txBody>
      </p:sp>
      <p:sp>
        <p:nvSpPr>
          <p:cNvPr id="1028" name="Rectangle 3"/>
          <p:cNvSpPr>
            <a:spLocks noGrp="1" noChangeArrowheads="1"/>
          </p:cNvSpPr>
          <p:nvPr>
            <p:ph type="subTitle" idx="1"/>
          </p:nvPr>
        </p:nvSpPr>
        <p:spPr>
          <a:xfrm>
            <a:off x="3505200" y="838200"/>
            <a:ext cx="4572000" cy="457200"/>
          </a:xfrm>
        </p:spPr>
        <p:txBody>
          <a:bodyPr>
            <a:normAutofit/>
          </a:bodyPr>
          <a:lstStyle/>
          <a:p>
            <a:pPr algn="ctr" eaLnBrk="1" hangingPunct="1">
              <a:lnSpc>
                <a:spcPct val="80000"/>
              </a:lnSpc>
            </a:pPr>
            <a:r>
              <a:rPr lang="en-US" sz="1800" dirty="0" smtClean="0">
                <a:solidFill>
                  <a:schemeClr val="tx1"/>
                </a:solidFill>
                <a:latin typeface="Copperplate Gothic Light" pitchFamily="34" charset="0"/>
              </a:rPr>
              <a:t>FY 2023  Proposed Budget</a:t>
            </a:r>
          </a:p>
        </p:txBody>
      </p:sp>
      <p:pic>
        <p:nvPicPr>
          <p:cNvPr id="1029" name="Picture 4" descr="county seal full"/>
          <p:cNvPicPr>
            <a:picLocks noChangeAspect="1" noChangeArrowheads="1"/>
          </p:cNvPicPr>
          <p:nvPr/>
        </p:nvPicPr>
        <p:blipFill>
          <a:blip r:embed="rId3" cstate="print"/>
          <a:stretch>
            <a:fillRect/>
          </a:stretch>
        </p:blipFill>
        <p:spPr bwMode="auto">
          <a:xfrm>
            <a:off x="96837" y="173037"/>
            <a:ext cx="1427163" cy="1427163"/>
          </a:xfrm>
          <a:prstGeom prst="rect">
            <a:avLst/>
          </a:prstGeom>
          <a:noFill/>
          <a:ln w="9525">
            <a:noFill/>
            <a:miter lim="800000"/>
            <a:headEnd/>
            <a:tailEnd/>
          </a:ln>
        </p:spPr>
      </p:pic>
      <p:sp>
        <p:nvSpPr>
          <p:cNvPr id="1030" name="Line 5"/>
          <p:cNvSpPr>
            <a:spLocks noChangeShapeType="1"/>
          </p:cNvSpPr>
          <p:nvPr/>
        </p:nvSpPr>
        <p:spPr bwMode="auto">
          <a:xfrm>
            <a:off x="2362200" y="1371600"/>
            <a:ext cx="6019800" cy="0"/>
          </a:xfrm>
          <a:prstGeom prst="line">
            <a:avLst/>
          </a:prstGeom>
          <a:noFill/>
          <a:ln w="25400">
            <a:solidFill>
              <a:schemeClr val="tx1"/>
            </a:solidFill>
            <a:round/>
            <a:headEnd/>
            <a:tailEnd/>
          </a:ln>
        </p:spPr>
        <p:txBody>
          <a:bodyPr/>
          <a:lstStyle/>
          <a:p>
            <a:endParaRPr lang="en-US" dirty="0"/>
          </a:p>
        </p:txBody>
      </p:sp>
      <p:sp>
        <p:nvSpPr>
          <p:cNvPr id="1031" name="Text Box 6"/>
          <p:cNvSpPr txBox="1">
            <a:spLocks noChangeArrowheads="1"/>
          </p:cNvSpPr>
          <p:nvPr/>
        </p:nvSpPr>
        <p:spPr bwMode="auto">
          <a:xfrm>
            <a:off x="533400" y="2057400"/>
            <a:ext cx="8077200" cy="366713"/>
          </a:xfrm>
          <a:prstGeom prst="rect">
            <a:avLst/>
          </a:prstGeom>
          <a:noFill/>
          <a:ln w="9525">
            <a:noFill/>
            <a:miter lim="800000"/>
            <a:headEnd/>
            <a:tailEnd/>
          </a:ln>
        </p:spPr>
        <p:txBody>
          <a:bodyPr>
            <a:spAutoFit/>
          </a:bodyPr>
          <a:lstStyle/>
          <a:p>
            <a:pPr eaLnBrk="0" hangingPunct="0">
              <a:spcBef>
                <a:spcPct val="50000"/>
              </a:spcBef>
            </a:pPr>
            <a:endParaRPr lang="en-US" dirty="0"/>
          </a:p>
        </p:txBody>
      </p:sp>
      <p:sp>
        <p:nvSpPr>
          <p:cNvPr id="1032" name="Text Box 7"/>
          <p:cNvSpPr txBox="1">
            <a:spLocks noChangeArrowheads="1"/>
          </p:cNvSpPr>
          <p:nvPr/>
        </p:nvSpPr>
        <p:spPr bwMode="auto">
          <a:xfrm>
            <a:off x="1127125" y="1654810"/>
            <a:ext cx="6797675" cy="366713"/>
          </a:xfrm>
          <a:prstGeom prst="rect">
            <a:avLst/>
          </a:prstGeom>
          <a:noFill/>
          <a:ln w="9525">
            <a:noFill/>
            <a:miter lim="800000"/>
            <a:headEnd/>
            <a:tailEnd/>
          </a:ln>
        </p:spPr>
        <p:txBody>
          <a:bodyPr>
            <a:spAutoFit/>
          </a:bodyPr>
          <a:lstStyle/>
          <a:p>
            <a:pPr algn="ctr" eaLnBrk="0" hangingPunct="0"/>
            <a:r>
              <a:rPr lang="en-US" b="1" dirty="0" smtClean="0">
                <a:latin typeface="+mn-lt"/>
              </a:rPr>
              <a:t>Revenues &amp; Expenditures</a:t>
            </a:r>
            <a:endParaRPr lang="en-US" b="1" dirty="0">
              <a:latin typeface="+mn-lt"/>
            </a:endParaRPr>
          </a:p>
        </p:txBody>
      </p:sp>
      <p:pic>
        <p:nvPicPr>
          <p:cNvPr id="4" name="Picture 3"/>
          <p:cNvPicPr>
            <a:picLocks noChangeAspect="1"/>
          </p:cNvPicPr>
          <p:nvPr/>
        </p:nvPicPr>
        <p:blipFill>
          <a:blip r:embed="rId4"/>
          <a:stretch>
            <a:fillRect/>
          </a:stretch>
        </p:blipFill>
        <p:spPr>
          <a:xfrm>
            <a:off x="847724" y="2196464"/>
            <a:ext cx="7534275" cy="3145155"/>
          </a:xfrm>
          <a:prstGeom prst="rect">
            <a:avLst/>
          </a:prstGeom>
        </p:spPr>
      </p:pic>
    </p:spTree>
    <p:extLst>
      <p:ext uri="{BB962C8B-B14F-4D97-AF65-F5344CB8AC3E}">
        <p14:creationId xmlns:p14="http://schemas.microsoft.com/office/powerpoint/2010/main" val="3866103265"/>
      </p:ext>
    </p:extLst>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idx="4294967295"/>
          </p:nvPr>
        </p:nvSpPr>
        <p:spPr>
          <a:xfrm>
            <a:off x="2692400" y="-100545"/>
            <a:ext cx="6553200" cy="762000"/>
          </a:xfrm>
          <a:prstGeom prst="rect">
            <a:avLst/>
          </a:prstGeom>
        </p:spPr>
        <p:txBody>
          <a:bodyPr/>
          <a:lstStyle/>
          <a:p>
            <a:pPr algn="ctr" eaLnBrk="1" hangingPunct="1"/>
            <a:r>
              <a:rPr lang="en-US" sz="3200" dirty="0" smtClean="0">
                <a:latin typeface="Copperplate Gothic Light" pitchFamily="34" charset="0"/>
              </a:rPr>
              <a:t>General Fund Revenues</a:t>
            </a:r>
          </a:p>
        </p:txBody>
      </p:sp>
      <p:sp>
        <p:nvSpPr>
          <p:cNvPr id="1028" name="Rectangle 3"/>
          <p:cNvSpPr>
            <a:spLocks noGrp="1" noChangeArrowheads="1"/>
          </p:cNvSpPr>
          <p:nvPr>
            <p:ph type="subTitle" idx="4294967295"/>
          </p:nvPr>
        </p:nvSpPr>
        <p:spPr>
          <a:xfrm>
            <a:off x="4237038" y="470955"/>
            <a:ext cx="4602162" cy="457200"/>
          </a:xfrm>
          <a:prstGeom prst="rect">
            <a:avLst/>
          </a:prstGeom>
        </p:spPr>
        <p:txBody>
          <a:bodyPr>
            <a:normAutofit/>
          </a:bodyPr>
          <a:lstStyle/>
          <a:p>
            <a:pPr algn="ctr" eaLnBrk="1" hangingPunct="1">
              <a:lnSpc>
                <a:spcPct val="80000"/>
              </a:lnSpc>
              <a:buNone/>
            </a:pPr>
            <a:r>
              <a:rPr lang="en-US" sz="1800" dirty="0" smtClean="0">
                <a:latin typeface="Copperplate Gothic Light" pitchFamily="34" charset="0"/>
              </a:rPr>
              <a:t>FY 2023 </a:t>
            </a:r>
          </a:p>
        </p:txBody>
      </p:sp>
      <p:pic>
        <p:nvPicPr>
          <p:cNvPr id="1029" name="Picture 4" descr="county seal full"/>
          <p:cNvPicPr>
            <a:picLocks noChangeAspect="1" noChangeArrowheads="1"/>
          </p:cNvPicPr>
          <p:nvPr/>
        </p:nvPicPr>
        <p:blipFill>
          <a:blip r:embed="rId3" cstate="print"/>
          <a:srcRect/>
          <a:stretch>
            <a:fillRect/>
          </a:stretch>
        </p:blipFill>
        <p:spPr bwMode="auto">
          <a:xfrm>
            <a:off x="53181" y="-33077"/>
            <a:ext cx="1371600" cy="1389063"/>
          </a:xfrm>
          <a:prstGeom prst="rect">
            <a:avLst/>
          </a:prstGeom>
          <a:noFill/>
          <a:ln w="9525">
            <a:noFill/>
            <a:miter lim="800000"/>
            <a:headEnd/>
            <a:tailEnd/>
          </a:ln>
        </p:spPr>
      </p:pic>
      <p:sp>
        <p:nvSpPr>
          <p:cNvPr id="1030" name="Line 6"/>
          <p:cNvSpPr>
            <a:spLocks noChangeShapeType="1"/>
          </p:cNvSpPr>
          <p:nvPr/>
        </p:nvSpPr>
        <p:spPr bwMode="auto">
          <a:xfrm>
            <a:off x="2819400" y="928155"/>
            <a:ext cx="6019800" cy="0"/>
          </a:xfrm>
          <a:prstGeom prst="line">
            <a:avLst/>
          </a:prstGeom>
          <a:noFill/>
          <a:ln w="25400">
            <a:solidFill>
              <a:schemeClr val="tx1"/>
            </a:solidFill>
            <a:round/>
            <a:headEnd/>
            <a:tailEnd/>
          </a:ln>
        </p:spPr>
        <p:txBody>
          <a:bodyPr/>
          <a:lstStyle/>
          <a:p>
            <a:endParaRPr lang="en-US" dirty="0"/>
          </a:p>
        </p:txBody>
      </p:sp>
      <p:graphicFrame>
        <p:nvGraphicFramePr>
          <p:cNvPr id="7" name="Chart 6"/>
          <p:cNvGraphicFramePr>
            <a:graphicFrameLocks/>
          </p:cNvGraphicFramePr>
          <p:nvPr>
            <p:extLst>
              <p:ext uri="{D42A27DB-BD31-4B8C-83A1-F6EECF244321}">
                <p14:modId xmlns:p14="http://schemas.microsoft.com/office/powerpoint/2010/main" val="988492476"/>
              </p:ext>
            </p:extLst>
          </p:nvPr>
        </p:nvGraphicFramePr>
        <p:xfrm>
          <a:off x="1524000" y="746761"/>
          <a:ext cx="7421880" cy="57810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p:cNvGraphicFramePr/>
          <p:nvPr>
            <p:extLst>
              <p:ext uri="{D42A27DB-BD31-4B8C-83A1-F6EECF244321}">
                <p14:modId xmlns:p14="http://schemas.microsoft.com/office/powerpoint/2010/main" val="2202026754"/>
              </p:ext>
            </p:extLst>
          </p:nvPr>
        </p:nvGraphicFramePr>
        <p:xfrm>
          <a:off x="518160" y="1013461"/>
          <a:ext cx="8130540" cy="559964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3"/>
          <p:cNvSpPr>
            <a:spLocks noGrp="1" noChangeArrowheads="1"/>
          </p:cNvSpPr>
          <p:nvPr>
            <p:ph type="subTitle" idx="4294967295"/>
          </p:nvPr>
        </p:nvSpPr>
        <p:spPr>
          <a:xfrm>
            <a:off x="2598421" y="742122"/>
            <a:ext cx="4739640" cy="318052"/>
          </a:xfrm>
        </p:spPr>
        <p:txBody>
          <a:bodyPr>
            <a:normAutofit/>
          </a:bodyPr>
          <a:lstStyle/>
          <a:p>
            <a:pPr algn="ctr">
              <a:lnSpc>
                <a:spcPct val="80000"/>
              </a:lnSpc>
              <a:buNone/>
            </a:pPr>
            <a:r>
              <a:rPr lang="en-US" sz="1800" dirty="0" smtClean="0">
                <a:solidFill>
                  <a:schemeClr val="tx1"/>
                </a:solidFill>
                <a:latin typeface="Copperplate Gothic Light" pitchFamily="34" charset="0"/>
              </a:rPr>
              <a:t>	              FY 2023 </a:t>
            </a:r>
          </a:p>
        </p:txBody>
      </p:sp>
      <p:pic>
        <p:nvPicPr>
          <p:cNvPr id="8198" name="Picture 4" descr="county seal full"/>
          <p:cNvPicPr>
            <a:picLocks noChangeAspect="1" noChangeArrowheads="1"/>
          </p:cNvPicPr>
          <p:nvPr/>
        </p:nvPicPr>
        <p:blipFill>
          <a:blip r:embed="rId3" cstate="print"/>
          <a:stretch>
            <a:fillRect/>
          </a:stretch>
        </p:blipFill>
        <p:spPr bwMode="auto">
          <a:xfrm>
            <a:off x="0" y="1"/>
            <a:ext cx="1345223" cy="1239714"/>
          </a:xfrm>
          <a:prstGeom prst="rect">
            <a:avLst/>
          </a:prstGeom>
          <a:noFill/>
          <a:ln w="9525">
            <a:noFill/>
            <a:miter lim="800000"/>
            <a:headEnd/>
            <a:tailEnd/>
          </a:ln>
        </p:spPr>
      </p:pic>
      <p:sp>
        <p:nvSpPr>
          <p:cNvPr id="8196" name="Rectangle 2"/>
          <p:cNvSpPr>
            <a:spLocks noGrp="1" noChangeArrowheads="1"/>
          </p:cNvSpPr>
          <p:nvPr>
            <p:ph type="ctrTitle" idx="4294967295"/>
          </p:nvPr>
        </p:nvSpPr>
        <p:spPr>
          <a:xfrm>
            <a:off x="2039018" y="192155"/>
            <a:ext cx="6782597" cy="576471"/>
          </a:xfrm>
        </p:spPr>
        <p:txBody>
          <a:bodyPr>
            <a:normAutofit fontScale="90000"/>
          </a:bodyPr>
          <a:lstStyle/>
          <a:p>
            <a:pPr eaLnBrk="1" hangingPunct="1"/>
            <a:r>
              <a:rPr lang="en-US" sz="3200" dirty="0" smtClean="0">
                <a:latin typeface="Copperplate Gothic Light" pitchFamily="34" charset="0"/>
              </a:rPr>
              <a:t>General Fund Expenditures</a:t>
            </a:r>
          </a:p>
        </p:txBody>
      </p:sp>
      <p:sp>
        <p:nvSpPr>
          <p:cNvPr id="10" name="Line 6"/>
          <p:cNvSpPr>
            <a:spLocks noChangeShapeType="1"/>
          </p:cNvSpPr>
          <p:nvPr/>
        </p:nvSpPr>
        <p:spPr bwMode="auto">
          <a:xfrm>
            <a:off x="2801815" y="1060174"/>
            <a:ext cx="6019800" cy="0"/>
          </a:xfrm>
          <a:prstGeom prst="line">
            <a:avLst/>
          </a:prstGeom>
          <a:noFill/>
          <a:ln w="25400">
            <a:solidFill>
              <a:schemeClr val="tx1"/>
            </a:solidFill>
            <a:round/>
            <a:headEnd/>
            <a:tailEnd/>
          </a:ln>
        </p:spPr>
        <p:txBody>
          <a:bodyPr/>
          <a:lstStyle/>
          <a:p>
            <a:endParaRPr lang="en-US" dirty="0"/>
          </a:p>
        </p:txBody>
      </p:sp>
      <p:graphicFrame>
        <p:nvGraphicFramePr>
          <p:cNvPr id="5" name="Chart 4"/>
          <p:cNvGraphicFramePr/>
          <p:nvPr>
            <p:extLst>
              <p:ext uri="{D42A27DB-BD31-4B8C-83A1-F6EECF244321}">
                <p14:modId xmlns:p14="http://schemas.microsoft.com/office/powerpoint/2010/main" val="2888212718"/>
              </p:ext>
            </p:extLst>
          </p:nvPr>
        </p:nvGraphicFramePr>
        <p:xfrm>
          <a:off x="1524000" y="1397000"/>
          <a:ext cx="7216140" cy="475234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5189221" y="3375660"/>
            <a:ext cx="2148840" cy="276999"/>
          </a:xfrm>
          <a:prstGeom prst="rect">
            <a:avLst/>
          </a:prstGeom>
          <a:noFill/>
        </p:spPr>
        <p:txBody>
          <a:bodyPr wrap="square" rtlCol="0">
            <a:spAutoFit/>
          </a:bodyPr>
          <a:lstStyle/>
          <a:p>
            <a:r>
              <a:rPr lang="en-US" sz="1200" dirty="0" smtClean="0">
                <a:solidFill>
                  <a:schemeClr val="bg1"/>
                </a:solidFill>
              </a:rPr>
              <a:t>Public Schools, </a:t>
            </a:r>
            <a:r>
              <a:rPr lang="en-US" sz="1200" dirty="0" smtClean="0">
                <a:solidFill>
                  <a:schemeClr val="bg1"/>
                </a:solidFill>
              </a:rPr>
              <a:t>45%</a:t>
            </a:r>
            <a:endParaRPr lang="en-US" sz="1200" dirty="0">
              <a:solidFill>
                <a:schemeClr val="bg1"/>
              </a:solidFill>
            </a:endParaRPr>
          </a:p>
        </p:txBody>
      </p:sp>
      <p:sp>
        <p:nvSpPr>
          <p:cNvPr id="11" name="TextBox 10"/>
          <p:cNvSpPr txBox="1"/>
          <p:nvPr/>
        </p:nvSpPr>
        <p:spPr>
          <a:xfrm>
            <a:off x="3829050" y="3864332"/>
            <a:ext cx="2278381" cy="461665"/>
          </a:xfrm>
          <a:prstGeom prst="rect">
            <a:avLst/>
          </a:prstGeom>
          <a:noFill/>
        </p:spPr>
        <p:txBody>
          <a:bodyPr wrap="square" rtlCol="0">
            <a:spAutoFit/>
          </a:bodyPr>
          <a:lstStyle/>
          <a:p>
            <a:r>
              <a:rPr lang="en-US" sz="1200" dirty="0" smtClean="0">
                <a:solidFill>
                  <a:schemeClr val="bg1"/>
                </a:solidFill>
              </a:rPr>
              <a:t>Other County </a:t>
            </a:r>
          </a:p>
          <a:p>
            <a:r>
              <a:rPr lang="en-US" sz="1200" dirty="0" smtClean="0">
                <a:solidFill>
                  <a:schemeClr val="bg1"/>
                </a:solidFill>
              </a:rPr>
              <a:t>Operations, </a:t>
            </a:r>
            <a:r>
              <a:rPr lang="en-US" sz="1200" dirty="0" smtClean="0">
                <a:solidFill>
                  <a:schemeClr val="bg1"/>
                </a:solidFill>
              </a:rPr>
              <a:t>48%</a:t>
            </a:r>
            <a:endParaRPr lang="en-US" sz="1200" dirty="0">
              <a:solidFill>
                <a:schemeClr val="bg1"/>
              </a:solidFill>
            </a:endParaRPr>
          </a:p>
        </p:txBody>
      </p:sp>
      <p:sp>
        <p:nvSpPr>
          <p:cNvPr id="12" name="TextBox 11"/>
          <p:cNvSpPr txBox="1"/>
          <p:nvPr/>
        </p:nvSpPr>
        <p:spPr>
          <a:xfrm>
            <a:off x="2801815" y="2016966"/>
            <a:ext cx="1493519" cy="276999"/>
          </a:xfrm>
          <a:prstGeom prst="rect">
            <a:avLst/>
          </a:prstGeom>
          <a:noFill/>
        </p:spPr>
        <p:txBody>
          <a:bodyPr wrap="square" rtlCol="0">
            <a:spAutoFit/>
          </a:bodyPr>
          <a:lstStyle/>
          <a:p>
            <a:r>
              <a:rPr lang="en-US" sz="1200" dirty="0" smtClean="0"/>
              <a:t>Capital Outlay, </a:t>
            </a:r>
            <a:r>
              <a:rPr lang="en-US" sz="1200" dirty="0" smtClean="0"/>
              <a:t>3%</a:t>
            </a:r>
            <a:endParaRPr lang="en-US" sz="1200" dirty="0"/>
          </a:p>
        </p:txBody>
      </p:sp>
      <p:sp>
        <p:nvSpPr>
          <p:cNvPr id="13" name="TextBox 11"/>
          <p:cNvSpPr txBox="1"/>
          <p:nvPr/>
        </p:nvSpPr>
        <p:spPr>
          <a:xfrm>
            <a:off x="5685693" y="1739967"/>
            <a:ext cx="2329374"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latin typeface="Tahoma" panose="020B0604030504040204" pitchFamily="34" charset="0"/>
                <a:ea typeface="Tahoma" panose="020B0604030504040204" pitchFamily="34" charset="0"/>
                <a:cs typeface="Tahoma" panose="020B0604030504040204" pitchFamily="34" charset="0"/>
              </a:rPr>
              <a:t>Contingency Reserve, </a:t>
            </a:r>
            <a:r>
              <a:rPr lang="en-US" sz="1200" dirty="0">
                <a:latin typeface="Tahoma" panose="020B0604030504040204" pitchFamily="34" charset="0"/>
                <a:ea typeface="Tahoma" panose="020B0604030504040204" pitchFamily="34" charset="0"/>
                <a:cs typeface="Tahoma" panose="020B0604030504040204" pitchFamily="34" charset="0"/>
              </a:rPr>
              <a:t>1</a:t>
            </a:r>
            <a:r>
              <a:rPr lang="en-US" sz="1200" dirty="0" smtClean="0">
                <a:latin typeface="Tahoma" panose="020B0604030504040204" pitchFamily="34" charset="0"/>
                <a:ea typeface="Tahoma" panose="020B0604030504040204" pitchFamily="34" charset="0"/>
                <a:cs typeface="Tahoma" panose="020B0604030504040204" pitchFamily="34" charset="0"/>
              </a:rPr>
              <a:t>%</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spd="slow">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13620</TotalTime>
  <Words>838</Words>
  <Application>Microsoft Office PowerPoint</Application>
  <PresentationFormat>Letter Paper (8.5x11 in)</PresentationFormat>
  <Paragraphs>148</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 Black</vt:lpstr>
      <vt:lpstr>Calibri</vt:lpstr>
      <vt:lpstr>Copperplate Gothic Light</vt:lpstr>
      <vt:lpstr>Tahoma</vt:lpstr>
      <vt:lpstr>Times New Roman</vt:lpstr>
      <vt:lpstr>Office Theme</vt:lpstr>
      <vt:lpstr> Talbot County, Maryland</vt:lpstr>
      <vt:lpstr>Talbot County, Maryland</vt:lpstr>
      <vt:lpstr>Talbot County, Maryland</vt:lpstr>
      <vt:lpstr>Talbot County, Maryland</vt:lpstr>
      <vt:lpstr>Talbot County, Maryland</vt:lpstr>
      <vt:lpstr>Talbot County, Maryland</vt:lpstr>
      <vt:lpstr>Talbot County, Maryland</vt:lpstr>
      <vt:lpstr>General Fund Revenues</vt:lpstr>
      <vt:lpstr>General Fund Expenditures</vt:lpstr>
      <vt:lpstr>Talbot County, Maryland</vt:lpstr>
      <vt:lpstr>Fund Balance</vt:lpstr>
      <vt:lpstr>Talbot County, Maryland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Talbot County, Maryland</dc:title>
  <dc:creator>jlehner</dc:creator>
  <cp:lastModifiedBy>Kenneth Davis</cp:lastModifiedBy>
  <cp:revision>939</cp:revision>
  <cp:lastPrinted>2020-04-14T18:35:58Z</cp:lastPrinted>
  <dcterms:created xsi:type="dcterms:W3CDTF">2006-04-25T14:04:27Z</dcterms:created>
  <dcterms:modified xsi:type="dcterms:W3CDTF">2022-04-19T21:57:04Z</dcterms:modified>
</cp:coreProperties>
</file>